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2"/>
  </p:notesMasterIdLst>
  <p:sldIdLst>
    <p:sldId id="284" r:id="rId2"/>
    <p:sldId id="270" r:id="rId3"/>
    <p:sldId id="271" r:id="rId4"/>
    <p:sldId id="264" r:id="rId5"/>
    <p:sldId id="265" r:id="rId6"/>
    <p:sldId id="266" r:id="rId7"/>
    <p:sldId id="278" r:id="rId8"/>
    <p:sldId id="273" r:id="rId9"/>
    <p:sldId id="279" r:id="rId10"/>
    <p:sldId id="274"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0" y="-19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3/2/2015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5"/>
        <p:cNvGrpSpPr/>
        <p:nvPr/>
      </p:nvGrpSpPr>
      <p:grpSpPr>
        <a:xfrm>
          <a:off x="0" y="0"/>
          <a:ext cx="0" cy="0"/>
          <a:chOff x="0" y="0"/>
          <a:chExt cx="0" cy="0"/>
        </a:xfrm>
      </p:grpSpPr>
      <p:sp>
        <p:nvSpPr>
          <p:cNvPr id="59" name="Shape 59"/>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0" name="Shape 60"/>
          <p:cNvSpPr txBox="1">
            <a:spLocks noGrp="1"/>
          </p:cNvSpPr>
          <p:nvPr>
            <p:ph type="title"/>
          </p:nvPr>
        </p:nvSpPr>
        <p:spPr>
          <a:xfrm>
            <a:off x="457200" y="13321"/>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871102-5CD1-4DA5-9DF4-19D7617DFCF1}"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69001-B628-4534-811A-EB8D22C47B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3/2/2015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4812507"/>
            <a:ext cx="762000" cy="273844"/>
          </a:xfrm>
        </p:spPr>
        <p:txBody>
          <a:bodyPr/>
          <a:lstStyle/>
          <a:p>
            <a:pPr>
              <a:spcBef>
                <a:spcPts val="0"/>
              </a:spcBef>
              <a:buNone/>
            </a:pPr>
            <a:fld id="{00000000-1234-1234-1234-123412341234}" type="slidenum">
              <a:rPr lang="en" smtClean="0"/>
              <a:pPr>
                <a:spcBef>
                  <a:spcPts val="0"/>
                </a:spcBef>
                <a:buNone/>
              </a:pPr>
              <a:t>‹#›</a:t>
            </a:fld>
            <a:endParaRPr lang="en"/>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3/2/2015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3/2/2015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3/2/2015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3/2/2015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3/2/2015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3/2/2015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spcBef>
                <a:spcPts val="0"/>
              </a:spcBef>
              <a:buNone/>
            </a:pPr>
            <a:fld id="{00000000-1234-1234-1234-123412341234}" type="slidenum">
              <a:rPr lang="en" smtClean="0"/>
              <a:pPr>
                <a:spcBef>
                  <a:spcPts val="0"/>
                </a:spcBef>
                <a:buNone/>
              </a:pPr>
              <a:t>‹#›</a:t>
            </a:fld>
            <a:endParaRPr lang="en"/>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3/2/2015</a:t>
            </a:fld>
            <a:endParaRPr lang="en-US">
              <a:solidFill>
                <a:schemeClr val="tx1">
                  <a:shade val="50000"/>
                </a:schemeClr>
              </a:solidFill>
            </a:endParaRPr>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spcBef>
                <a:spcPts val="0"/>
              </a:spcBef>
              <a:buNone/>
            </a:pPr>
            <a:fld id="{00000000-1234-1234-1234-123412341234}" type="slidenum">
              <a:rPr lang="en" smtClean="0"/>
              <a:pPr>
                <a:spcBef>
                  <a:spcPts val="0"/>
                </a:spcBef>
                <a:buNone/>
              </a:pPr>
              <a:t>‹#›</a:t>
            </a:fld>
            <a:endParaRPr lang="en"/>
          </a:p>
        </p:txBody>
      </p:sp>
    </p:spTree>
  </p:cSld>
  <p:clrMap bg1="dk1" tx1="lt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_d8C4AIFgU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4sLxzmvW41o"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XsLE6Etrvh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hyperlink" Target="http://youtube.com/v/jfPx1jfoWj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5ssdK5hHe7s"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ALi78xSaP0Y"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QDiyqvcIpuc"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_krQH_zZqE&amp;index=2&amp;list=PL549B0CC0FC2AC8A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rYqmO0PJ5Zk"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Qs6aaaJBAv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1) Protest Song of Vietnam Era</a:t>
            </a:r>
            <a:endParaRPr lang="en-US" dirty="0">
              <a:solidFill>
                <a:schemeClr val="tx1"/>
              </a:solidFill>
            </a:endParaRPr>
          </a:p>
        </p:txBody>
      </p:sp>
      <p:sp>
        <p:nvSpPr>
          <p:cNvPr id="3" name="Content Placeholder 2"/>
          <p:cNvSpPr>
            <a:spLocks noGrp="1"/>
          </p:cNvSpPr>
          <p:nvPr>
            <p:ph idx="1"/>
          </p:nvPr>
        </p:nvSpPr>
        <p:spPr>
          <a:xfrm>
            <a:off x="457200" y="971550"/>
            <a:ext cx="8229600" cy="3760470"/>
          </a:xfrm>
        </p:spPr>
        <p:txBody>
          <a:bodyPr>
            <a:normAutofit/>
          </a:bodyPr>
          <a:lstStyle/>
          <a:p>
            <a:r>
              <a:rPr lang="en-US" dirty="0" smtClean="0"/>
              <a:t>The Vietnam war was a dominant musical theme in the '60s and '70s. Many of these songs were banned from mainstream radio stations, but found the perfect audience on the </a:t>
            </a:r>
            <a:r>
              <a:rPr lang="en-US" dirty="0" err="1" smtClean="0"/>
              <a:t>the</a:t>
            </a:r>
            <a:r>
              <a:rPr lang="en-US" dirty="0" smtClean="0"/>
              <a:t> so-called "underground" or "alternative" FM stations that played the albums that became what we know today as classic rock</a:t>
            </a:r>
            <a:r>
              <a:rPr lang="en-US" dirty="0" smtClean="0"/>
              <a:t>.</a:t>
            </a:r>
          </a:p>
          <a:p>
            <a:r>
              <a:rPr lang="en-US" sz="2400" dirty="0" smtClean="0">
                <a:hlinkClick r:id="rId2"/>
              </a:rPr>
              <a:t>https://www.youtube.com/watch?v=_</a:t>
            </a:r>
            <a:r>
              <a:rPr lang="en-US" sz="2400" dirty="0" smtClean="0">
                <a:hlinkClick r:id="rId2"/>
              </a:rPr>
              <a:t>d8C4AIFgUg</a:t>
            </a:r>
            <a:endParaRPr lang="en-US" sz="2400" dirty="0" smtClean="0"/>
          </a:p>
          <a:p>
            <a:endParaRPr lang="en-US" sz="2400"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457200" y="1200150"/>
            <a:ext cx="3423000" cy="36303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Arial"/>
              <a:buChar char="●"/>
            </a:pPr>
            <a:r>
              <a:rPr lang="en" sz="1600">
                <a:latin typeface="Syncopate"/>
                <a:ea typeface="Syncopate"/>
                <a:cs typeface="Syncopate"/>
                <a:sym typeface="Syncopate"/>
              </a:rPr>
              <a:t>Intended to establish peace in Vietnam</a:t>
            </a:r>
          </a:p>
          <a:p>
            <a:pPr marL="457200" lvl="0" indent="-330200" rtl="0">
              <a:spcBef>
                <a:spcPts val="0"/>
              </a:spcBef>
              <a:buClr>
                <a:schemeClr val="dk1"/>
              </a:buClr>
              <a:buSzPct val="100000"/>
              <a:buFont typeface="Arial"/>
              <a:buChar char="●"/>
            </a:pPr>
            <a:r>
              <a:rPr lang="en" sz="1600">
                <a:latin typeface="Syncopate"/>
                <a:ea typeface="Syncopate"/>
                <a:cs typeface="Syncopate"/>
                <a:sym typeface="Syncopate"/>
              </a:rPr>
              <a:t>Ended direct U.S. Military involvement</a:t>
            </a:r>
          </a:p>
          <a:p>
            <a:pPr marL="457200" lvl="0" indent="-330200">
              <a:spcBef>
                <a:spcPts val="0"/>
              </a:spcBef>
              <a:buClr>
                <a:schemeClr val="dk1"/>
              </a:buClr>
              <a:buSzPct val="100000"/>
              <a:buFont typeface="Arial"/>
              <a:buChar char="●"/>
            </a:pPr>
            <a:r>
              <a:rPr lang="en" sz="1600">
                <a:latin typeface="Syncopate"/>
                <a:ea typeface="Syncopate"/>
                <a:cs typeface="Syncopate"/>
                <a:sym typeface="Syncopate"/>
              </a:rPr>
              <a:t>Temporarily stopped fighting between North and South Vietnam</a:t>
            </a:r>
          </a:p>
        </p:txBody>
      </p:sp>
      <p:sp>
        <p:nvSpPr>
          <p:cNvPr id="126" name="Shape 126"/>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sz="2200" b="1" dirty="0" smtClean="0">
                <a:latin typeface="Syncopate"/>
                <a:ea typeface="Syncopate"/>
                <a:cs typeface="Syncopate"/>
                <a:sym typeface="Syncopate"/>
              </a:rPr>
              <a:t>10) Paris </a:t>
            </a:r>
            <a:r>
              <a:rPr lang="en" sz="2200" b="1" dirty="0">
                <a:latin typeface="Syncopate"/>
                <a:ea typeface="Syncopate"/>
                <a:cs typeface="Syncopate"/>
                <a:sym typeface="Syncopate"/>
              </a:rPr>
              <a:t>Peace Accords 1973</a:t>
            </a:r>
          </a:p>
        </p:txBody>
      </p:sp>
      <p:sp>
        <p:nvSpPr>
          <p:cNvPr id="127" name="Shape 127">
            <a:hlinkClick r:id="rId3"/>
          </p:cNvPr>
          <p:cNvSpPr/>
          <p:nvPr/>
        </p:nvSpPr>
        <p:spPr>
          <a:xfrm>
            <a:off x="4114800" y="1200150"/>
            <a:ext cx="4572000" cy="3429000"/>
          </a:xfrm>
          <a:prstGeom prst="rect">
            <a:avLst/>
          </a:prstGeom>
          <a:blipFill>
            <a:blip r:embed="rId4">
              <a:alphaModFix/>
            </a:blip>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0" y="1200150"/>
            <a:ext cx="6248400" cy="36303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Arial"/>
              <a:buChar char="●"/>
            </a:pPr>
            <a:r>
              <a:rPr lang="en" sz="2400" dirty="0">
                <a:latin typeface="Syncopate"/>
                <a:ea typeface="Syncopate"/>
                <a:cs typeface="Syncopate"/>
                <a:sym typeface="Syncopate"/>
              </a:rPr>
              <a:t>North Vietnamese Communist Leader</a:t>
            </a:r>
          </a:p>
          <a:p>
            <a:pPr marL="457200" lvl="0" indent="-330200" rtl="0">
              <a:spcBef>
                <a:spcPts val="0"/>
              </a:spcBef>
              <a:buClr>
                <a:schemeClr val="dk1"/>
              </a:buClr>
              <a:buSzPct val="100000"/>
              <a:buFont typeface="Arial"/>
              <a:buChar char="●"/>
            </a:pPr>
            <a:r>
              <a:rPr lang="en" sz="2400" dirty="0">
                <a:latin typeface="Syncopate"/>
                <a:ea typeface="Syncopate"/>
                <a:cs typeface="Syncopate"/>
                <a:sym typeface="Syncopate"/>
              </a:rPr>
              <a:t>Established Communist Vietnam in 1945</a:t>
            </a:r>
          </a:p>
          <a:p>
            <a:pPr marL="457200" lvl="0" indent="-330200" rtl="0">
              <a:spcBef>
                <a:spcPts val="0"/>
              </a:spcBef>
              <a:buClr>
                <a:schemeClr val="dk1"/>
              </a:buClr>
              <a:buSzPct val="100000"/>
              <a:buFont typeface="Arial"/>
              <a:buChar char="●"/>
            </a:pPr>
            <a:r>
              <a:rPr lang="en" sz="2400" dirty="0">
                <a:latin typeface="Syncopate"/>
                <a:ea typeface="Syncopate"/>
                <a:cs typeface="Syncopate"/>
                <a:sym typeface="Syncopate"/>
              </a:rPr>
              <a:t>V</a:t>
            </a:r>
            <a:r>
              <a:rPr lang="en" sz="2400" dirty="0" smtClean="0">
                <a:latin typeface="Syncopate"/>
                <a:ea typeface="Syncopate"/>
                <a:cs typeface="Syncopate"/>
                <a:sym typeface="Syncopate"/>
              </a:rPr>
              <a:t>oice </a:t>
            </a:r>
            <a:r>
              <a:rPr lang="en" sz="2400" dirty="0">
                <a:latin typeface="Syncopate"/>
                <a:ea typeface="Syncopate"/>
                <a:cs typeface="Syncopate"/>
                <a:sym typeface="Syncopate"/>
              </a:rPr>
              <a:t>of Vietnamese independence </a:t>
            </a:r>
          </a:p>
        </p:txBody>
      </p:sp>
      <p:sp>
        <p:nvSpPr>
          <p:cNvPr id="98" name="Shape 98"/>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sz="2200" b="1" dirty="0" smtClean="0">
                <a:latin typeface="Syncopate"/>
                <a:ea typeface="Syncopate"/>
                <a:cs typeface="Syncopate"/>
                <a:sym typeface="Syncopate"/>
              </a:rPr>
              <a:t>2) Ho </a:t>
            </a:r>
            <a:r>
              <a:rPr lang="en" sz="2200" b="1" dirty="0">
                <a:latin typeface="Syncopate"/>
                <a:ea typeface="Syncopate"/>
                <a:cs typeface="Syncopate"/>
                <a:sym typeface="Syncopate"/>
              </a:rPr>
              <a:t>Chi Minh</a:t>
            </a:r>
          </a:p>
        </p:txBody>
      </p:sp>
      <p:pic>
        <p:nvPicPr>
          <p:cNvPr id="99" name="Shape 99"/>
          <p:cNvPicPr preferRelativeResize="0"/>
          <p:nvPr/>
        </p:nvPicPr>
        <p:blipFill>
          <a:blip r:embed="rId3">
            <a:alphaModFix/>
          </a:blip>
          <a:stretch>
            <a:fillRect/>
          </a:stretch>
        </p:blipFill>
        <p:spPr>
          <a:xfrm>
            <a:off x="6324600" y="1123950"/>
            <a:ext cx="2686050" cy="36480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4114800" y="1200150"/>
            <a:ext cx="4876800" cy="3630300"/>
          </a:xfrm>
          <a:prstGeom prst="rect">
            <a:avLst/>
          </a:prstGeom>
        </p:spPr>
        <p:txBody>
          <a:bodyPr lIns="91425" tIns="91425" rIns="91425" bIns="91425" anchor="t" anchorCtr="0">
            <a:noAutofit/>
          </a:bodyPr>
          <a:lstStyle/>
          <a:p>
            <a:pPr marL="457200" lvl="0" indent="-330200" algn="l" rtl="0">
              <a:spcBef>
                <a:spcPts val="0"/>
              </a:spcBef>
              <a:buClr>
                <a:schemeClr val="dk1"/>
              </a:buClr>
              <a:buSzPct val="100000"/>
              <a:buFont typeface="Arial"/>
              <a:buChar char="●"/>
            </a:pPr>
            <a:r>
              <a:rPr lang="en" sz="1600" dirty="0">
                <a:latin typeface="Syncopate"/>
                <a:ea typeface="Syncopate"/>
                <a:cs typeface="Syncopate"/>
                <a:sym typeface="Syncopate"/>
              </a:rPr>
              <a:t>Vietnamese </a:t>
            </a:r>
            <a:r>
              <a:rPr lang="en" sz="1600" dirty="0" smtClean="0">
                <a:latin typeface="Syncopate"/>
                <a:ea typeface="Syncopate"/>
                <a:cs typeface="Syncopate"/>
                <a:sym typeface="Syncopate"/>
              </a:rPr>
              <a:t>Communists who stayed in S. Vietnam</a:t>
            </a:r>
            <a:endParaRPr lang="en" sz="1600" dirty="0">
              <a:latin typeface="Syncopate"/>
              <a:ea typeface="Syncopate"/>
              <a:cs typeface="Syncopate"/>
              <a:sym typeface="Syncopate"/>
            </a:endParaRPr>
          </a:p>
          <a:p>
            <a:pPr marL="457200" lvl="0" indent="-330200" rtl="0">
              <a:spcBef>
                <a:spcPts val="0"/>
              </a:spcBef>
              <a:buClr>
                <a:schemeClr val="dk1"/>
              </a:buClr>
              <a:buSzPct val="100000"/>
              <a:buFont typeface="Arial"/>
              <a:buChar char="●"/>
            </a:pPr>
            <a:r>
              <a:rPr lang="en" sz="1600" dirty="0">
                <a:latin typeface="Syncopate"/>
                <a:ea typeface="Syncopate"/>
                <a:cs typeface="Syncopate"/>
                <a:sym typeface="Syncopate"/>
              </a:rPr>
              <a:t>Used guerrilla tactics</a:t>
            </a:r>
          </a:p>
          <a:p>
            <a:pPr marL="457200" lvl="0" indent="-330200">
              <a:spcBef>
                <a:spcPts val="0"/>
              </a:spcBef>
              <a:buClr>
                <a:schemeClr val="dk1"/>
              </a:buClr>
              <a:buSzPct val="100000"/>
              <a:buFont typeface="Arial"/>
              <a:buChar char="●"/>
            </a:pPr>
            <a:r>
              <a:rPr lang="en" sz="1600" dirty="0">
                <a:latin typeface="Syncopate"/>
                <a:ea typeface="Syncopate"/>
                <a:cs typeface="Syncopate"/>
                <a:sym typeface="Syncopate"/>
              </a:rPr>
              <a:t>Became military arm for National Liberation front in </a:t>
            </a:r>
            <a:r>
              <a:rPr lang="en" sz="1600" dirty="0" smtClean="0">
                <a:latin typeface="Syncopate"/>
                <a:ea typeface="Syncopate"/>
                <a:cs typeface="Syncopate"/>
                <a:sym typeface="Syncopate"/>
              </a:rPr>
              <a:t>1960</a:t>
            </a:r>
          </a:p>
          <a:p>
            <a:pPr marL="457200" lvl="0" indent="-330200">
              <a:spcBef>
                <a:spcPts val="0"/>
              </a:spcBef>
              <a:buClr>
                <a:schemeClr val="dk1"/>
              </a:buClr>
              <a:buSzPct val="100000"/>
              <a:buFont typeface="Arial"/>
              <a:buChar char="●"/>
            </a:pPr>
            <a:endParaRPr lang="en" sz="1600" dirty="0" smtClean="0">
              <a:latin typeface="Syncopate"/>
              <a:ea typeface="Syncopate"/>
              <a:cs typeface="Syncopate"/>
              <a:sym typeface="Syncopate"/>
            </a:endParaRPr>
          </a:p>
          <a:p>
            <a:pPr marL="457200" lvl="0" indent="-330200">
              <a:buClr>
                <a:schemeClr val="dk1"/>
              </a:buClr>
              <a:buSzPct val="100000"/>
              <a:buFont typeface="Arial"/>
              <a:buChar char="●"/>
            </a:pPr>
            <a:r>
              <a:rPr lang="en-US" sz="1600" dirty="0" smtClean="0">
                <a:latin typeface="Syncopate"/>
                <a:ea typeface="Syncopate"/>
                <a:cs typeface="Syncopate"/>
                <a:sym typeface="Syncopate"/>
                <a:hlinkClick r:id="rId3"/>
              </a:rPr>
              <a:t>https://</a:t>
            </a:r>
            <a:r>
              <a:rPr lang="en-US" sz="1600" dirty="0" smtClean="0">
                <a:latin typeface="Syncopate"/>
                <a:ea typeface="Syncopate"/>
                <a:cs typeface="Syncopate"/>
                <a:sym typeface="Syncopate"/>
                <a:hlinkClick r:id="rId3"/>
              </a:rPr>
              <a:t>www.youtube.com/watch?v=XsLE6EtrvhM</a:t>
            </a:r>
            <a:endParaRPr lang="en-US" sz="1600" dirty="0" smtClean="0">
              <a:latin typeface="Syncopate"/>
              <a:ea typeface="Syncopate"/>
              <a:cs typeface="Syncopate"/>
              <a:sym typeface="Syncopate"/>
            </a:endParaRPr>
          </a:p>
          <a:p>
            <a:pPr marL="457200" lvl="0" indent="-330200">
              <a:buClr>
                <a:schemeClr val="dk1"/>
              </a:buClr>
              <a:buSzPct val="100000"/>
              <a:buFont typeface="Arial"/>
              <a:buChar char="●"/>
            </a:pPr>
            <a:endParaRPr lang="en" sz="1600" dirty="0">
              <a:latin typeface="Syncopate"/>
              <a:ea typeface="Syncopate"/>
              <a:cs typeface="Syncopate"/>
              <a:sym typeface="Syncopate"/>
            </a:endParaRPr>
          </a:p>
        </p:txBody>
      </p:sp>
      <p:sp>
        <p:nvSpPr>
          <p:cNvPr id="105" name="Shape 105"/>
          <p:cNvSpPr txBox="1">
            <a:spLocks noGrp="1"/>
          </p:cNvSpPr>
          <p:nvPr>
            <p:ph type="title"/>
          </p:nvPr>
        </p:nvSpPr>
        <p:spPr>
          <a:prstGeom prst="rect">
            <a:avLst/>
          </a:prstGeom>
        </p:spPr>
        <p:txBody>
          <a:bodyPr lIns="91425" tIns="91425" rIns="91425" bIns="91425" anchor="ctr" anchorCtr="0">
            <a:noAutofit/>
          </a:bodyPr>
          <a:lstStyle/>
          <a:p>
            <a:pPr>
              <a:spcBef>
                <a:spcPts val="0"/>
              </a:spcBef>
              <a:buNone/>
            </a:pPr>
            <a:r>
              <a:rPr lang="en" sz="4400" b="1" dirty="0" smtClean="0">
                <a:solidFill>
                  <a:schemeClr val="tx1"/>
                </a:solidFill>
                <a:latin typeface="Syncopate"/>
                <a:ea typeface="Syncopate"/>
                <a:cs typeface="Syncopate"/>
                <a:sym typeface="Syncopate"/>
              </a:rPr>
              <a:t>3) Vietcong</a:t>
            </a:r>
            <a:endParaRPr lang="en" sz="4400" b="1" dirty="0">
              <a:solidFill>
                <a:schemeClr val="tx1"/>
              </a:solidFill>
              <a:latin typeface="Syncopate"/>
              <a:ea typeface="Syncopate"/>
              <a:cs typeface="Syncopate"/>
              <a:sym typeface="Syncopate"/>
            </a:endParaRPr>
          </a:p>
        </p:txBody>
      </p:sp>
      <p:sp>
        <p:nvSpPr>
          <p:cNvPr id="106" name="Shape 106">
            <a:hlinkClick r:id="rId4"/>
          </p:cNvPr>
          <p:cNvSpPr/>
          <p:nvPr/>
        </p:nvSpPr>
        <p:spPr>
          <a:xfrm>
            <a:off x="0" y="1276350"/>
            <a:ext cx="4154900" cy="3116174"/>
          </a:xfrm>
          <a:prstGeom prst="rect">
            <a:avLst/>
          </a:prstGeom>
          <a:blipFill>
            <a:blip r:embed="rId5">
              <a:alphaModFix/>
            </a:blip>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4. </a:t>
            </a:r>
            <a:r>
              <a:rPr lang="en-US" dirty="0" err="1" smtClean="0">
                <a:solidFill>
                  <a:schemeClr val="tx1"/>
                </a:solidFill>
              </a:rPr>
              <a:t>Tet</a:t>
            </a:r>
            <a:r>
              <a:rPr lang="en-US" dirty="0" smtClean="0">
                <a:solidFill>
                  <a:schemeClr val="tx1"/>
                </a:solidFill>
              </a:rPr>
              <a:t> </a:t>
            </a:r>
            <a:r>
              <a:rPr lang="en-US" dirty="0" smtClean="0">
                <a:solidFill>
                  <a:schemeClr val="tx1"/>
                </a:solidFill>
              </a:rPr>
              <a:t>Offensive</a:t>
            </a:r>
            <a:endParaRPr lang="en-US" dirty="0">
              <a:solidFill>
                <a:schemeClr val="tx1"/>
              </a:solidFill>
            </a:endParaRPr>
          </a:p>
        </p:txBody>
      </p:sp>
      <p:sp>
        <p:nvSpPr>
          <p:cNvPr id="3" name="Content Placeholder 2"/>
          <p:cNvSpPr>
            <a:spLocks noGrp="1"/>
          </p:cNvSpPr>
          <p:nvPr>
            <p:ph idx="1"/>
          </p:nvPr>
        </p:nvSpPr>
        <p:spPr>
          <a:xfrm>
            <a:off x="457200" y="895350"/>
            <a:ext cx="8229600" cy="3699300"/>
          </a:xfrm>
        </p:spPr>
        <p:txBody>
          <a:bodyPr>
            <a:normAutofit/>
          </a:bodyPr>
          <a:lstStyle/>
          <a:p>
            <a:r>
              <a:rPr lang="en-US" sz="2000" dirty="0" smtClean="0"/>
              <a:t>The </a:t>
            </a:r>
            <a:r>
              <a:rPr lang="en-US" sz="2000" dirty="0" err="1" smtClean="0"/>
              <a:t>Tet</a:t>
            </a:r>
            <a:r>
              <a:rPr lang="en-US" sz="2000" dirty="0" smtClean="0"/>
              <a:t> Offensive was one of the largest military campaigns of the Vietnam War, launched on January 30, 1968 by forces of the Viet Cong and North Vietnamese People's Army of Vietnam against the forces of South Vietnam, the United States, and their allies. It was a campaign of surprise attacks against military and civilian commands and control centers throughout South </a:t>
            </a:r>
            <a:r>
              <a:rPr lang="en-US" sz="2000" dirty="0" smtClean="0"/>
              <a:t>Vietnam</a:t>
            </a:r>
          </a:p>
          <a:p>
            <a:r>
              <a:rPr lang="en-US" sz="2000" dirty="0" smtClean="0">
                <a:hlinkClick r:id="rId2"/>
              </a:rPr>
              <a:t>https://</a:t>
            </a:r>
            <a:r>
              <a:rPr lang="en-US" sz="2000" dirty="0" smtClean="0">
                <a:hlinkClick r:id="rId2"/>
              </a:rPr>
              <a:t>www.youtube.com/watch?v=5ssdK5hHe7s</a:t>
            </a:r>
            <a:endParaRPr lang="en-US" sz="2000" dirty="0" smtClean="0"/>
          </a:p>
          <a:p>
            <a:endParaRPr lang="en-US" sz="2000" dirty="0"/>
          </a:p>
        </p:txBody>
      </p:sp>
      <p:pic>
        <p:nvPicPr>
          <p:cNvPr id="8194" name="Picture 2" descr="C:\Users\bhs.student\AppData\Local\Microsoft\Windows\Temporary Internet Files\Content.IE5\80BSF5J2\tet-offensive-map[1].jpg"/>
          <p:cNvPicPr>
            <a:picLocks noChangeAspect="1" noChangeArrowheads="1"/>
          </p:cNvPicPr>
          <p:nvPr/>
        </p:nvPicPr>
        <p:blipFill>
          <a:blip r:embed="rId3" cstate="print"/>
          <a:srcRect/>
          <a:stretch>
            <a:fillRect/>
          </a:stretch>
        </p:blipFill>
        <p:spPr bwMode="auto">
          <a:xfrm>
            <a:off x="1219200" y="3164758"/>
            <a:ext cx="2133600" cy="1978742"/>
          </a:xfrm>
          <a:prstGeom prst="rect">
            <a:avLst/>
          </a:prstGeom>
          <a:noFill/>
        </p:spPr>
      </p:pic>
      <p:pic>
        <p:nvPicPr>
          <p:cNvPr id="8195" name="Picture 3" descr="C:\Users\bhs.student\AppData\Local\Microsoft\Windows\Temporary Internet Files\Content.IE5\2WN8DR2O\tet2[1].jpg"/>
          <p:cNvPicPr>
            <a:picLocks noChangeAspect="1" noChangeArrowheads="1"/>
          </p:cNvPicPr>
          <p:nvPr/>
        </p:nvPicPr>
        <p:blipFill>
          <a:blip r:embed="rId4" cstate="print"/>
          <a:srcRect/>
          <a:stretch>
            <a:fillRect/>
          </a:stretch>
        </p:blipFill>
        <p:spPr bwMode="auto">
          <a:xfrm>
            <a:off x="4876800" y="3333750"/>
            <a:ext cx="3065176" cy="16276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95350"/>
          </a:xfrm>
        </p:spPr>
        <p:txBody>
          <a:bodyPr/>
          <a:lstStyle/>
          <a:p>
            <a:r>
              <a:rPr lang="en-US" dirty="0" smtClean="0">
                <a:solidFill>
                  <a:schemeClr val="tx1"/>
                </a:solidFill>
              </a:rPr>
              <a:t>5. Napalm and </a:t>
            </a:r>
            <a:r>
              <a:rPr lang="en-US" dirty="0" smtClean="0">
                <a:solidFill>
                  <a:schemeClr val="tx1"/>
                </a:solidFill>
              </a:rPr>
              <a:t>Agent </a:t>
            </a:r>
            <a:r>
              <a:rPr lang="en-US" dirty="0" smtClean="0">
                <a:solidFill>
                  <a:schemeClr val="tx1"/>
                </a:solidFill>
              </a:rPr>
              <a:t>O</a:t>
            </a:r>
            <a:r>
              <a:rPr lang="en-US" dirty="0" smtClean="0">
                <a:solidFill>
                  <a:schemeClr val="tx1"/>
                </a:solidFill>
              </a:rPr>
              <a:t>range</a:t>
            </a:r>
            <a:endParaRPr lang="en-US" dirty="0">
              <a:solidFill>
                <a:schemeClr val="tx1"/>
              </a:solidFill>
            </a:endParaRPr>
          </a:p>
        </p:txBody>
      </p:sp>
      <p:sp>
        <p:nvSpPr>
          <p:cNvPr id="3" name="Content Placeholder 2"/>
          <p:cNvSpPr>
            <a:spLocks noGrp="1"/>
          </p:cNvSpPr>
          <p:nvPr>
            <p:ph idx="1"/>
          </p:nvPr>
        </p:nvSpPr>
        <p:spPr>
          <a:xfrm>
            <a:off x="457200" y="666750"/>
            <a:ext cx="5562600" cy="3733799"/>
          </a:xfrm>
        </p:spPr>
        <p:txBody>
          <a:bodyPr>
            <a:noAutofit/>
          </a:bodyPr>
          <a:lstStyle/>
          <a:p>
            <a:r>
              <a:rPr lang="en-US" sz="1800" dirty="0" smtClean="0"/>
              <a:t>Chemical Agents </a:t>
            </a:r>
            <a:r>
              <a:rPr lang="en-US" sz="1800" dirty="0" smtClean="0"/>
              <a:t>in </a:t>
            </a:r>
            <a:r>
              <a:rPr lang="en-US" sz="1800" dirty="0" smtClean="0"/>
              <a:t>the</a:t>
            </a:r>
            <a:r>
              <a:rPr lang="en-US" sz="1800" dirty="0" smtClean="0"/>
              <a:t> </a:t>
            </a:r>
            <a:r>
              <a:rPr lang="en-US" sz="1800" dirty="0" smtClean="0"/>
              <a:t>fight against Ho Chi Minh's Army of North Vietnam and the Viet Cong. The most important of those chemical weapons were the incendiary napalm and the defoliant Agent Orange.</a:t>
            </a:r>
          </a:p>
          <a:p>
            <a:r>
              <a:rPr lang="en-US" sz="1800" dirty="0" smtClean="0"/>
              <a:t>When napalm falls on people, the gel sticks to their skin, hair, and clothing, causing unimaginable pain, severe burns, unconsciousness, asphyxiation, and often death</a:t>
            </a:r>
          </a:p>
          <a:p>
            <a:r>
              <a:rPr lang="en-US" sz="1800" dirty="0"/>
              <a:t>T</a:t>
            </a:r>
            <a:r>
              <a:rPr lang="en-US" sz="1800" dirty="0" smtClean="0"/>
              <a:t>he US sprayed Agent Orange on the jungles and fields of Vietnam.  The Americans sought to defoliate the trees and bushes, so that enemy soldiers would be exposed.  </a:t>
            </a:r>
            <a:endParaRPr lang="en-US" sz="1800" dirty="0" smtClean="0"/>
          </a:p>
          <a:p>
            <a:r>
              <a:rPr lang="en-US" sz="1800" dirty="0" smtClean="0">
                <a:hlinkClick r:id="rId2"/>
              </a:rPr>
              <a:t>https://</a:t>
            </a:r>
            <a:r>
              <a:rPr lang="en-US" sz="1800" dirty="0" smtClean="0">
                <a:hlinkClick r:id="rId2"/>
              </a:rPr>
              <a:t>www.youtube.com/watch?v=ALi78xSaP0Y</a:t>
            </a:r>
            <a:endParaRPr lang="en-US" sz="1800" dirty="0" smtClean="0"/>
          </a:p>
          <a:p>
            <a:endParaRPr lang="en-US" sz="1800" dirty="0"/>
          </a:p>
        </p:txBody>
      </p:sp>
      <p:pic>
        <p:nvPicPr>
          <p:cNvPr id="9218" name="Picture 2" descr="C:\Users\bhs.student\AppData\Local\Microsoft\Windows\Temporary Internet Files\Content.IE5\CZNP4L6X\napalm-explosion[1].jpg"/>
          <p:cNvPicPr>
            <a:picLocks noChangeAspect="1" noChangeArrowheads="1"/>
          </p:cNvPicPr>
          <p:nvPr/>
        </p:nvPicPr>
        <p:blipFill>
          <a:blip r:embed="rId3" cstate="print"/>
          <a:srcRect/>
          <a:stretch>
            <a:fillRect/>
          </a:stretch>
        </p:blipFill>
        <p:spPr bwMode="auto">
          <a:xfrm>
            <a:off x="6324600" y="1371600"/>
            <a:ext cx="2603500" cy="1511588"/>
          </a:xfrm>
          <a:prstGeom prst="rect">
            <a:avLst/>
          </a:prstGeom>
          <a:noFill/>
        </p:spPr>
      </p:pic>
      <p:pic>
        <p:nvPicPr>
          <p:cNvPr id="9219" name="Picture 3" descr="C:\Users\bhs.student\AppData\Local\Microsoft\Windows\Temporary Internet Files\Content.IE5\2WN8DR2O\Agent-Orange-misère[1].jpg"/>
          <p:cNvPicPr>
            <a:picLocks noChangeAspect="1" noChangeArrowheads="1"/>
          </p:cNvPicPr>
          <p:nvPr/>
        </p:nvPicPr>
        <p:blipFill>
          <a:blip r:embed="rId4" cstate="print"/>
          <a:srcRect/>
          <a:stretch>
            <a:fillRect/>
          </a:stretch>
        </p:blipFill>
        <p:spPr bwMode="auto">
          <a:xfrm>
            <a:off x="6268157" y="3200400"/>
            <a:ext cx="2619727" cy="15049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609600"/>
          </a:xfrm>
        </p:spPr>
        <p:txBody>
          <a:bodyPr>
            <a:normAutofit fontScale="90000"/>
          </a:bodyPr>
          <a:lstStyle/>
          <a:p>
            <a:r>
              <a:rPr lang="en-US" dirty="0" smtClean="0">
                <a:solidFill>
                  <a:schemeClr val="tx1"/>
                </a:solidFill>
              </a:rPr>
              <a:t>6. My Lai </a:t>
            </a:r>
            <a:r>
              <a:rPr lang="en-US" dirty="0" smtClean="0">
                <a:solidFill>
                  <a:schemeClr val="tx1"/>
                </a:solidFill>
              </a:rPr>
              <a:t>Massacre</a:t>
            </a:r>
            <a:endParaRPr lang="en-US" dirty="0">
              <a:solidFill>
                <a:schemeClr val="tx1"/>
              </a:solidFill>
            </a:endParaRPr>
          </a:p>
        </p:txBody>
      </p:sp>
      <p:sp>
        <p:nvSpPr>
          <p:cNvPr id="3" name="Content Placeholder 2"/>
          <p:cNvSpPr>
            <a:spLocks noGrp="1"/>
          </p:cNvSpPr>
          <p:nvPr>
            <p:ph idx="1"/>
          </p:nvPr>
        </p:nvSpPr>
        <p:spPr>
          <a:xfrm>
            <a:off x="381000" y="895350"/>
            <a:ext cx="8229600" cy="2438400"/>
          </a:xfrm>
        </p:spPr>
        <p:txBody>
          <a:bodyPr>
            <a:normAutofit lnSpcReduction="10000"/>
          </a:bodyPr>
          <a:lstStyle/>
          <a:p>
            <a:r>
              <a:rPr lang="en-US" sz="2000" dirty="0" smtClean="0"/>
              <a:t>In one of the most horrific incidents of violence against civilians during the Vietnam War, a company of American soldiers brutally killed the majority of the population of the South Vietnamese hamlet of My Lai in March 1968. Though exact numbers remain unconfirmed, it is believed that as many as 500 people including women, children and the elderly were killed in the My Lai Massacre.</a:t>
            </a:r>
          </a:p>
          <a:p>
            <a:r>
              <a:rPr lang="en-US" sz="1900" dirty="0" smtClean="0">
                <a:hlinkClick r:id="rId2"/>
              </a:rPr>
              <a:t>https://</a:t>
            </a:r>
            <a:r>
              <a:rPr lang="en-US" sz="1900" dirty="0" smtClean="0">
                <a:hlinkClick r:id="rId2"/>
              </a:rPr>
              <a:t>www.youtube.com/watch?v=QDiyqvcIpuc</a:t>
            </a:r>
            <a:endParaRPr lang="en-US" sz="1900" dirty="0" smtClean="0"/>
          </a:p>
          <a:p>
            <a:endParaRPr lang="en-US" sz="1900" dirty="0" smtClean="0"/>
          </a:p>
          <a:p>
            <a:endParaRPr lang="en-US" sz="2000" dirty="0"/>
          </a:p>
        </p:txBody>
      </p:sp>
      <p:pic>
        <p:nvPicPr>
          <p:cNvPr id="10243" name="Picture 3" descr="C:\Users\bhs.student\AppData\Local\Microsoft\Windows\Temporary Internet Files\Content.IE5\CZNP4L6X\My_Lai_massacre[1].jpg"/>
          <p:cNvPicPr>
            <a:picLocks noChangeAspect="1" noChangeArrowheads="1"/>
          </p:cNvPicPr>
          <p:nvPr/>
        </p:nvPicPr>
        <p:blipFill>
          <a:blip r:embed="rId3" cstate="print"/>
          <a:srcRect/>
          <a:stretch>
            <a:fillRect/>
          </a:stretch>
        </p:blipFill>
        <p:spPr bwMode="auto">
          <a:xfrm>
            <a:off x="304800" y="3409950"/>
            <a:ext cx="3283431" cy="1733550"/>
          </a:xfrm>
          <a:prstGeom prst="rect">
            <a:avLst/>
          </a:prstGeom>
          <a:noFill/>
        </p:spPr>
      </p:pic>
      <p:pic>
        <p:nvPicPr>
          <p:cNvPr id="10244" name="Picture 4" descr="C:\Users\bhs.student\AppData\Local\Microsoft\Windows\Temporary Internet Files\Content.IE5\80BSF5J2\my_lai_massacre_3[1].jpg"/>
          <p:cNvPicPr>
            <a:picLocks noChangeAspect="1" noChangeArrowheads="1"/>
          </p:cNvPicPr>
          <p:nvPr/>
        </p:nvPicPr>
        <p:blipFill>
          <a:blip r:embed="rId4" cstate="print"/>
          <a:srcRect/>
          <a:stretch>
            <a:fillRect/>
          </a:stretch>
        </p:blipFill>
        <p:spPr bwMode="auto">
          <a:xfrm>
            <a:off x="5943600" y="3478896"/>
            <a:ext cx="3200400" cy="1664604"/>
          </a:xfrm>
          <a:prstGeom prst="rect">
            <a:avLst/>
          </a:prstGeom>
          <a:noFill/>
        </p:spPr>
      </p:pic>
      <p:pic>
        <p:nvPicPr>
          <p:cNvPr id="6" name="Picture 5" descr="my laid.jpg"/>
          <p:cNvPicPr>
            <a:picLocks noChangeAspect="1"/>
          </p:cNvPicPr>
          <p:nvPr/>
        </p:nvPicPr>
        <p:blipFill>
          <a:blip r:embed="rId5" cstate="print"/>
          <a:stretch>
            <a:fillRect/>
          </a:stretch>
        </p:blipFill>
        <p:spPr>
          <a:xfrm>
            <a:off x="3657600" y="3333750"/>
            <a:ext cx="2217631" cy="18097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7)“Hey, Hey, LBJ; How many kids did you kill today?”</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hlinkClick r:id="rId2"/>
              </a:rPr>
              <a:t>https://www.youtube.com/watch?v=J_krQH_zZqE&amp;index=2&amp;list=PL549B0CC0FC2AC8AC</a:t>
            </a:r>
            <a:endParaRPr lang="en-US" dirty="0" smtClean="0"/>
          </a:p>
          <a:p>
            <a:r>
              <a:rPr lang="en-US" dirty="0" smtClean="0"/>
              <a:t>One of the slogans chanted by anti-Vietnam War radicals at protests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457200" y="514350"/>
            <a:ext cx="8229600" cy="4316100"/>
          </a:xfrm>
          <a:prstGeom prst="rect">
            <a:avLst/>
          </a:prstGeom>
        </p:spPr>
        <p:txBody>
          <a:bodyPr lIns="91425" tIns="91425" rIns="91425" bIns="91425" anchor="t" anchorCtr="0">
            <a:noAutofit/>
          </a:bodyPr>
          <a:lstStyle/>
          <a:p>
            <a:pPr>
              <a:spcBef>
                <a:spcPts val="0"/>
              </a:spcBef>
              <a:buNone/>
            </a:pPr>
            <a:r>
              <a:rPr lang="en" dirty="0">
                <a:latin typeface="Syncopate"/>
                <a:ea typeface="Syncopate"/>
                <a:cs typeface="Syncopate"/>
                <a:sym typeface="Syncopate"/>
              </a:rPr>
              <a:t>Lyndon says, “Accordingly, I shall not seek, and I will not accept, the nomination of my party for another term as your president.” In other words he refuses to run for president</a:t>
            </a:r>
            <a:r>
              <a:rPr lang="en" dirty="0" smtClean="0">
                <a:latin typeface="Syncopate"/>
                <a:ea typeface="Syncopate"/>
                <a:cs typeface="Syncopate"/>
                <a:sym typeface="Syncopate"/>
              </a:rPr>
              <a:t>.</a:t>
            </a:r>
          </a:p>
          <a:p>
            <a:pPr>
              <a:spcBef>
                <a:spcPts val="0"/>
              </a:spcBef>
              <a:buNone/>
            </a:pPr>
            <a:endParaRPr lang="en" dirty="0" smtClean="0">
              <a:latin typeface="Syncopate"/>
              <a:ea typeface="Syncopate"/>
              <a:cs typeface="Syncopate"/>
              <a:sym typeface="Syncopate"/>
            </a:endParaRPr>
          </a:p>
          <a:p>
            <a:pPr>
              <a:buNone/>
            </a:pPr>
            <a:r>
              <a:rPr lang="en-US" dirty="0" smtClean="0">
                <a:latin typeface="Syncopate"/>
                <a:ea typeface="Syncopate"/>
                <a:cs typeface="Syncopate"/>
                <a:sym typeface="Syncopate"/>
                <a:hlinkClick r:id="rId3"/>
              </a:rPr>
              <a:t>https://</a:t>
            </a:r>
            <a:r>
              <a:rPr lang="en-US" dirty="0" smtClean="0">
                <a:latin typeface="Syncopate"/>
                <a:ea typeface="Syncopate"/>
                <a:cs typeface="Syncopate"/>
                <a:sym typeface="Syncopate"/>
                <a:hlinkClick r:id="rId3"/>
              </a:rPr>
              <a:t>www.youtube.com/watch?v=rYqmO0PJ5Zk</a:t>
            </a:r>
            <a:endParaRPr lang="en-US" dirty="0" smtClean="0">
              <a:latin typeface="Syncopate"/>
              <a:ea typeface="Syncopate"/>
              <a:cs typeface="Syncopate"/>
              <a:sym typeface="Syncopate"/>
            </a:endParaRPr>
          </a:p>
        </p:txBody>
      </p:sp>
      <p:sp>
        <p:nvSpPr>
          <p:cNvPr id="119" name="Shape 119"/>
          <p:cNvSpPr txBox="1">
            <a:spLocks noGrp="1"/>
          </p:cNvSpPr>
          <p:nvPr>
            <p:ph type="title"/>
          </p:nvPr>
        </p:nvSpPr>
        <p:spPr>
          <a:xfrm>
            <a:off x="457200" y="13321"/>
            <a:ext cx="8229600" cy="501029"/>
          </a:xfrm>
          <a:prstGeom prst="rect">
            <a:avLst/>
          </a:prstGeom>
        </p:spPr>
        <p:txBody>
          <a:bodyPr lIns="91425" tIns="91425" rIns="91425" bIns="91425" anchor="ctr" anchorCtr="0">
            <a:noAutofit/>
          </a:bodyPr>
          <a:lstStyle/>
          <a:p>
            <a:pPr>
              <a:spcBef>
                <a:spcPts val="0"/>
              </a:spcBef>
              <a:buNone/>
            </a:pPr>
            <a:r>
              <a:rPr lang="en" sz="2800" b="1" dirty="0" smtClean="0">
                <a:solidFill>
                  <a:schemeClr val="tx1"/>
                </a:solidFill>
                <a:latin typeface="Syncopate"/>
                <a:ea typeface="Syncopate"/>
                <a:cs typeface="Syncopate"/>
                <a:sym typeface="Syncopate"/>
              </a:rPr>
              <a:t>8) Lyndon </a:t>
            </a:r>
            <a:r>
              <a:rPr lang="en" sz="2800" b="1" dirty="0">
                <a:solidFill>
                  <a:schemeClr val="tx1"/>
                </a:solidFill>
                <a:latin typeface="Syncopate"/>
                <a:ea typeface="Syncopate"/>
                <a:cs typeface="Syncopate"/>
                <a:sym typeface="Syncopate"/>
              </a:rPr>
              <a:t>B. Johnson</a:t>
            </a:r>
          </a:p>
        </p:txBody>
      </p:sp>
      <p:pic>
        <p:nvPicPr>
          <p:cNvPr id="5" name="Picture 4" descr="images.jpg"/>
          <p:cNvPicPr>
            <a:picLocks noChangeAspect="1"/>
          </p:cNvPicPr>
          <p:nvPr/>
        </p:nvPicPr>
        <p:blipFill>
          <a:blip r:embed="rId4"/>
          <a:stretch>
            <a:fillRect/>
          </a:stretch>
        </p:blipFill>
        <p:spPr>
          <a:xfrm>
            <a:off x="6019801" y="3220525"/>
            <a:ext cx="1447800" cy="1922975"/>
          </a:xfrm>
          <a:prstGeom prst="rect">
            <a:avLst/>
          </a:prstGeom>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979"/>
            <a:ext cx="8991600" cy="857250"/>
          </a:xfrm>
        </p:spPr>
        <p:txBody>
          <a:bodyPr>
            <a:normAutofit fontScale="90000"/>
          </a:bodyPr>
          <a:lstStyle/>
          <a:p>
            <a:r>
              <a:rPr lang="en-US" dirty="0" smtClean="0">
                <a:solidFill>
                  <a:schemeClr val="tx1"/>
                </a:solidFill>
              </a:rPr>
              <a:t>9) Vietnam War protests (Kent St.)</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hlinkClick r:id="rId2"/>
              </a:rPr>
              <a:t>https://</a:t>
            </a:r>
            <a:r>
              <a:rPr lang="en-US" dirty="0" smtClean="0">
                <a:hlinkClick r:id="rId2"/>
              </a:rPr>
              <a:t>www.youtube.com/watch?v=Qs6aaaJBAv0</a:t>
            </a:r>
            <a:endParaRPr lang="en-US" dirty="0" smtClean="0"/>
          </a:p>
          <a:p>
            <a:endParaRPr lang="en-US" dirty="0" smtClean="0"/>
          </a:p>
          <a:p>
            <a:r>
              <a:rPr lang="en-US" dirty="0" smtClean="0"/>
              <a:t>Students </a:t>
            </a:r>
            <a:r>
              <a:rPr lang="en-US" dirty="0" smtClean="0"/>
              <a:t>protested the war by burning down the ROTC building. The government responded by sending in </a:t>
            </a:r>
            <a:r>
              <a:rPr lang="en-US" dirty="0" smtClean="0"/>
              <a:t>The National Guard. The students got into a conflict and Guards fired into the crowd</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151</TotalTime>
  <Words>500</Words>
  <Application>Microsoft Office PowerPoint</Application>
  <PresentationFormat>On-screen Show (16:9)</PresentationFormat>
  <Paragraphs>42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1) Protest Song of Vietnam Era</vt:lpstr>
      <vt:lpstr>2) Ho Chi Minh</vt:lpstr>
      <vt:lpstr>3) Vietcong</vt:lpstr>
      <vt:lpstr>4. Tet Offensive</vt:lpstr>
      <vt:lpstr>5. Napalm and Agent Orange</vt:lpstr>
      <vt:lpstr>6. My Lai Massacre</vt:lpstr>
      <vt:lpstr>7)“Hey, Hey, LBJ; How many kids did you kill today?”</vt:lpstr>
      <vt:lpstr>8) Lyndon B. Johnson</vt:lpstr>
      <vt:lpstr>9) Vietnam War protests (Kent St.)</vt:lpstr>
      <vt:lpstr>10) Paris Peace Accords 1973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 CHi Minh</dc:title>
  <dc:creator>Chris Warbington</dc:creator>
  <cp:lastModifiedBy>chris.warbington</cp:lastModifiedBy>
  <cp:revision>31</cp:revision>
  <dcterms:modified xsi:type="dcterms:W3CDTF">2015-03-02T14:16:21Z</dcterms:modified>
</cp:coreProperties>
</file>