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4"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4"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9E4F-89FB-4594-871B-543C0CBB96C6}" type="doc">
      <dgm:prSet loTypeId="urn:microsoft.com/office/officeart/2005/8/layout/pList1" loCatId="list" qsTypeId="urn:microsoft.com/office/officeart/2005/8/quickstyle/3d2" qsCatId="3D" csTypeId="urn:microsoft.com/office/officeart/2005/8/colors/accent2_3" csCatId="accent2" phldr="1"/>
      <dgm:spPr/>
      <dgm:t>
        <a:bodyPr/>
        <a:lstStyle/>
        <a:p>
          <a:endParaRPr lang="en-US"/>
        </a:p>
      </dgm:t>
    </dgm:pt>
    <dgm:pt modelId="{80E69723-B55D-430A-8898-F6E93CBA7C2C}">
      <dgm:prSet phldrT="[Text]" custT="1">
        <dgm:style>
          <a:lnRef idx="1">
            <a:schemeClr val="accent1"/>
          </a:lnRef>
          <a:fillRef idx="2">
            <a:schemeClr val="accent1"/>
          </a:fillRef>
          <a:effectRef idx="1">
            <a:schemeClr val="accent1"/>
          </a:effectRef>
          <a:fontRef idx="minor">
            <a:schemeClr val="dk1"/>
          </a:fontRef>
        </dgm:style>
      </dgm:prSet>
      <dgm:spPr/>
      <dgm:t>
        <a:bodyPr/>
        <a:lstStyle/>
        <a:p>
          <a:endParaRPr lang="en-US" sz="1400" dirty="0" smtClean="0"/>
        </a:p>
        <a:p>
          <a:r>
            <a:rPr lang="en-US" sz="1400" dirty="0" smtClean="0"/>
            <a:t>Robert Kennedy was shot when speaking his victory speech.</a:t>
          </a:r>
          <a:endParaRPr lang="en-US" sz="1400" dirty="0"/>
        </a:p>
      </dgm:t>
    </dgm:pt>
    <dgm:pt modelId="{E99C80AC-07A3-4375-A2B1-C725CE295D87}" type="parTrans" cxnId="{FD004A65-7E9B-47F1-854B-2A04F491D4C0}">
      <dgm:prSet/>
      <dgm:spPr/>
      <dgm:t>
        <a:bodyPr/>
        <a:lstStyle/>
        <a:p>
          <a:endParaRPr lang="en-US"/>
        </a:p>
      </dgm:t>
    </dgm:pt>
    <dgm:pt modelId="{CFC4E82A-17FC-44F7-BA5C-DE8EA2908149}" type="sibTrans" cxnId="{FD004A65-7E9B-47F1-854B-2A04F491D4C0}">
      <dgm:prSet/>
      <dgm:spPr/>
      <dgm:t>
        <a:bodyPr/>
        <a:lstStyle/>
        <a:p>
          <a:endParaRPr lang="en-US"/>
        </a:p>
      </dgm:t>
    </dgm:pt>
    <dgm:pt modelId="{B7EB5A83-5D57-420D-AC09-18C70F4A9093}">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400" dirty="0" smtClean="0"/>
            <a:t>Andrew Johnson announced he wouldn’t seek reelection. Hubert Humphrey runs for president.</a:t>
          </a:r>
          <a:endParaRPr lang="en-US" sz="1400" dirty="0"/>
        </a:p>
      </dgm:t>
    </dgm:pt>
    <dgm:pt modelId="{F98FFDA3-4CE3-4B67-90AD-F41AA9A88A9B}" type="parTrans" cxnId="{187BB2E3-CE10-4133-BC33-31C5709EB296}">
      <dgm:prSet/>
      <dgm:spPr/>
      <dgm:t>
        <a:bodyPr/>
        <a:lstStyle/>
        <a:p>
          <a:endParaRPr lang="en-US"/>
        </a:p>
      </dgm:t>
    </dgm:pt>
    <dgm:pt modelId="{88926716-76C8-45C2-AD1F-54B63D08764F}" type="sibTrans" cxnId="{187BB2E3-CE10-4133-BC33-31C5709EB296}">
      <dgm:prSet/>
      <dgm:spPr/>
      <dgm:t>
        <a:bodyPr/>
        <a:lstStyle/>
        <a:p>
          <a:endParaRPr lang="en-US"/>
        </a:p>
      </dgm:t>
    </dgm:pt>
    <dgm:pt modelId="{F80395BB-0BE4-4F6B-9A77-5FF2985EECE8}">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400" dirty="0" smtClean="0"/>
            <a:t>Antiwar movement, people wanted troops to withdrawal from Vietnam.</a:t>
          </a:r>
          <a:endParaRPr lang="en-US" sz="1400" dirty="0"/>
        </a:p>
      </dgm:t>
    </dgm:pt>
    <dgm:pt modelId="{586C8C6C-E3AF-4F8E-90D1-FCA19AAF86A2}" type="parTrans" cxnId="{D1CDBCD9-7130-4CE3-B9E7-30CE22FD536C}">
      <dgm:prSet/>
      <dgm:spPr/>
      <dgm:t>
        <a:bodyPr/>
        <a:lstStyle/>
        <a:p>
          <a:endParaRPr lang="en-US"/>
        </a:p>
      </dgm:t>
    </dgm:pt>
    <dgm:pt modelId="{8E4A6EE9-864A-4723-A84A-F717DA1AE5E1}" type="sibTrans" cxnId="{D1CDBCD9-7130-4CE3-B9E7-30CE22FD536C}">
      <dgm:prSet/>
      <dgm:spPr/>
      <dgm:t>
        <a:bodyPr/>
        <a:lstStyle/>
        <a:p>
          <a:endParaRPr lang="en-US"/>
        </a:p>
      </dgm:t>
    </dgm:pt>
    <dgm:pt modelId="{0533B4B2-4CEF-4B7C-8406-9469C47C9DD9}">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400" dirty="0" smtClean="0"/>
            <a:t>Martin Luther King was assassinated in Memphis Tennessee in 1868.</a:t>
          </a:r>
          <a:endParaRPr lang="en-US" sz="1400" dirty="0"/>
        </a:p>
      </dgm:t>
    </dgm:pt>
    <dgm:pt modelId="{DA219B52-DFDC-4242-800E-F722AE598B1F}" type="parTrans" cxnId="{9CF49F16-75DE-4097-840E-5D76F4010C51}">
      <dgm:prSet/>
      <dgm:spPr/>
      <dgm:t>
        <a:bodyPr/>
        <a:lstStyle/>
        <a:p>
          <a:endParaRPr lang="en-US"/>
        </a:p>
      </dgm:t>
    </dgm:pt>
    <dgm:pt modelId="{9EA0593C-5A43-4F7C-B7D7-3F7BCA707DDB}" type="sibTrans" cxnId="{9CF49F16-75DE-4097-840E-5D76F4010C51}">
      <dgm:prSet/>
      <dgm:spPr/>
      <dgm:t>
        <a:bodyPr/>
        <a:lstStyle/>
        <a:p>
          <a:endParaRPr lang="en-US"/>
        </a:p>
      </dgm:t>
    </dgm:pt>
    <dgm:pt modelId="{0C67FB28-6A59-48D3-B7C7-A11DA5395F62}" type="pres">
      <dgm:prSet presAssocID="{BCC19E4F-89FB-4594-871B-543C0CBB96C6}" presName="Name0" presStyleCnt="0">
        <dgm:presLayoutVars>
          <dgm:dir/>
          <dgm:resizeHandles val="exact"/>
        </dgm:presLayoutVars>
      </dgm:prSet>
      <dgm:spPr/>
      <dgm:t>
        <a:bodyPr/>
        <a:lstStyle/>
        <a:p>
          <a:endParaRPr lang="en-US"/>
        </a:p>
      </dgm:t>
    </dgm:pt>
    <dgm:pt modelId="{D49C1479-B7B0-45EA-BDD5-967E3F9B0399}" type="pres">
      <dgm:prSet presAssocID="{80E69723-B55D-430A-8898-F6E93CBA7C2C}" presName="compNode" presStyleCnt="0"/>
      <dgm:spPr/>
    </dgm:pt>
    <dgm:pt modelId="{43820607-1F9C-4851-A8A5-4B1A7D915BBF}" type="pres">
      <dgm:prSet presAssocID="{80E69723-B55D-430A-8898-F6E93CBA7C2C}" presName="pictRect" presStyleLbl="node1" presStyleIdx="0" presStyleCnt="4" custScaleX="90343" custScaleY="148901" custLinFactX="73136" custLinFactY="66430" custLinFactNeighborX="100000" custLinFactNeighborY="100000"/>
      <dgm:spPr>
        <a:blipFill rotWithShape="0">
          <a:blip xmlns:r="http://schemas.openxmlformats.org/officeDocument/2006/relationships" r:embed="rId1"/>
          <a:stretch>
            <a:fillRect/>
          </a:stretch>
        </a:blipFill>
      </dgm:spPr>
    </dgm:pt>
    <dgm:pt modelId="{B6811EBF-C0B2-4650-9E78-5E231D67352C}" type="pres">
      <dgm:prSet presAssocID="{80E69723-B55D-430A-8898-F6E93CBA7C2C}" presName="textRect" presStyleLbl="revTx" presStyleIdx="0" presStyleCnt="4" custScaleX="98637" custScaleY="69356" custLinFactNeighborX="-51147" custLinFactNeighborY="-1035">
        <dgm:presLayoutVars>
          <dgm:bulletEnabled val="1"/>
        </dgm:presLayoutVars>
      </dgm:prSet>
      <dgm:spPr/>
      <dgm:t>
        <a:bodyPr/>
        <a:lstStyle/>
        <a:p>
          <a:endParaRPr lang="en-US"/>
        </a:p>
      </dgm:t>
    </dgm:pt>
    <dgm:pt modelId="{E52D7A66-F523-43BE-A125-5D59AEB5D899}" type="pres">
      <dgm:prSet presAssocID="{CFC4E82A-17FC-44F7-BA5C-DE8EA2908149}" presName="sibTrans" presStyleLbl="sibTrans2D1" presStyleIdx="0" presStyleCnt="0"/>
      <dgm:spPr/>
      <dgm:t>
        <a:bodyPr/>
        <a:lstStyle/>
        <a:p>
          <a:endParaRPr lang="en-US"/>
        </a:p>
      </dgm:t>
    </dgm:pt>
    <dgm:pt modelId="{C40903F8-CBBF-464B-AD51-70200A5A8F48}" type="pres">
      <dgm:prSet presAssocID="{B7EB5A83-5D57-420D-AC09-18C70F4A9093}" presName="compNode" presStyleCnt="0"/>
      <dgm:spPr/>
    </dgm:pt>
    <dgm:pt modelId="{429218AA-4856-4678-AA10-8746F833983D}" type="pres">
      <dgm:prSet presAssocID="{B7EB5A83-5D57-420D-AC09-18C70F4A9093}" presName="pictRect" presStyleLbl="node1" presStyleIdx="1" presStyleCnt="4" custScaleX="82129" custScaleY="135874" custLinFactNeighborX="61098" custLinFactNeighborY="-105"/>
      <dgm:spPr>
        <a:blipFill rotWithShape="0">
          <a:blip xmlns:r="http://schemas.openxmlformats.org/officeDocument/2006/relationships" r:embed="rId2"/>
          <a:stretch>
            <a:fillRect/>
          </a:stretch>
        </a:blipFill>
      </dgm:spPr>
    </dgm:pt>
    <dgm:pt modelId="{C67246BD-A0DA-40B8-9D3A-0B04D636FDFB}" type="pres">
      <dgm:prSet presAssocID="{B7EB5A83-5D57-420D-AC09-18C70F4A9093}" presName="textRect" presStyleLbl="revTx" presStyleIdx="1" presStyleCnt="4" custScaleX="114797" custScaleY="81017" custLinFactY="158319" custLinFactNeighborX="53512" custLinFactNeighborY="200000">
        <dgm:presLayoutVars>
          <dgm:bulletEnabled val="1"/>
        </dgm:presLayoutVars>
      </dgm:prSet>
      <dgm:spPr/>
      <dgm:t>
        <a:bodyPr/>
        <a:lstStyle/>
        <a:p>
          <a:endParaRPr lang="en-US"/>
        </a:p>
      </dgm:t>
    </dgm:pt>
    <dgm:pt modelId="{23428C8E-9243-49AC-AD8B-9F33C6A7EC09}" type="pres">
      <dgm:prSet presAssocID="{88926716-76C8-45C2-AD1F-54B63D08764F}" presName="sibTrans" presStyleLbl="sibTrans2D1" presStyleIdx="0" presStyleCnt="0"/>
      <dgm:spPr/>
      <dgm:t>
        <a:bodyPr/>
        <a:lstStyle/>
        <a:p>
          <a:endParaRPr lang="en-US"/>
        </a:p>
      </dgm:t>
    </dgm:pt>
    <dgm:pt modelId="{A6768B68-81D5-4338-9905-1D570056613E}" type="pres">
      <dgm:prSet presAssocID="{F80395BB-0BE4-4F6B-9A77-5FF2985EECE8}" presName="compNode" presStyleCnt="0"/>
      <dgm:spPr/>
    </dgm:pt>
    <dgm:pt modelId="{EDAE543F-1082-4C2F-A384-F97A42958769}" type="pres">
      <dgm:prSet presAssocID="{F80395BB-0BE4-4F6B-9A77-5FF2985EECE8}" presName="pictRect" presStyleLbl="node1" presStyleIdx="2" presStyleCnt="4" custScaleX="67484" custScaleY="118341" custLinFactY="-80263" custLinFactNeighborX="-62250" custLinFactNeighborY="-100000"/>
      <dgm:spPr>
        <a:blipFill rotWithShape="0">
          <a:blip xmlns:r="http://schemas.openxmlformats.org/officeDocument/2006/relationships" r:embed="rId3"/>
          <a:stretch>
            <a:fillRect/>
          </a:stretch>
        </a:blipFill>
      </dgm:spPr>
    </dgm:pt>
    <dgm:pt modelId="{3BAA468F-C722-42EC-A948-1DD421DA70CC}" type="pres">
      <dgm:prSet presAssocID="{F80395BB-0BE4-4F6B-9A77-5FF2985EECE8}" presName="textRect" presStyleLbl="revTx" presStyleIdx="2" presStyleCnt="4" custScaleX="112869" custScaleY="66758" custLinFactX="52151" custLinFactY="-145372" custLinFactNeighborX="100000" custLinFactNeighborY="-200000">
        <dgm:presLayoutVars>
          <dgm:bulletEnabled val="1"/>
        </dgm:presLayoutVars>
      </dgm:prSet>
      <dgm:spPr/>
      <dgm:t>
        <a:bodyPr/>
        <a:lstStyle/>
        <a:p>
          <a:endParaRPr lang="en-US"/>
        </a:p>
      </dgm:t>
    </dgm:pt>
    <dgm:pt modelId="{38FB684B-08AD-4A91-A9EF-F29FEC2C625F}" type="pres">
      <dgm:prSet presAssocID="{8E4A6EE9-864A-4723-A84A-F717DA1AE5E1}" presName="sibTrans" presStyleLbl="sibTrans2D1" presStyleIdx="0" presStyleCnt="0"/>
      <dgm:spPr/>
      <dgm:t>
        <a:bodyPr/>
        <a:lstStyle/>
        <a:p>
          <a:endParaRPr lang="en-US"/>
        </a:p>
      </dgm:t>
    </dgm:pt>
    <dgm:pt modelId="{12D79C61-4115-4B3E-921E-60EB9DD160EA}" type="pres">
      <dgm:prSet presAssocID="{0533B4B2-4CEF-4B7C-8406-9469C47C9DD9}" presName="compNode" presStyleCnt="0"/>
      <dgm:spPr/>
    </dgm:pt>
    <dgm:pt modelId="{24DFC5E7-F4C4-4D7D-A932-78A07B48AF27}" type="pres">
      <dgm:prSet presAssocID="{0533B4B2-4CEF-4B7C-8406-9469C47C9DD9}" presName="pictRect" presStyleLbl="node1" presStyleIdx="3" presStyleCnt="4" custScaleX="78853" custScaleY="148951" custLinFactX="-90626" custLinFactNeighborX="-100000" custLinFactNeighborY="-9426"/>
      <dgm:spPr>
        <a:blipFill rotWithShape="0">
          <a:blip xmlns:r="http://schemas.openxmlformats.org/officeDocument/2006/relationships" r:embed="rId4"/>
          <a:stretch>
            <a:fillRect/>
          </a:stretch>
        </a:blipFill>
      </dgm:spPr>
    </dgm:pt>
    <dgm:pt modelId="{92C40180-AF6F-475F-A60C-F69DFBFC2DE2}" type="pres">
      <dgm:prSet presAssocID="{0533B4B2-4CEF-4B7C-8406-9469C47C9DD9}" presName="textRect" presStyleLbl="revTx" presStyleIdx="3" presStyleCnt="4" custScaleX="91228" custScaleY="76848" custLinFactX="-88314" custLinFactNeighborX="-100000" custLinFactNeighborY="196">
        <dgm:presLayoutVars>
          <dgm:bulletEnabled val="1"/>
        </dgm:presLayoutVars>
      </dgm:prSet>
      <dgm:spPr/>
      <dgm:t>
        <a:bodyPr/>
        <a:lstStyle/>
        <a:p>
          <a:endParaRPr lang="en-US"/>
        </a:p>
      </dgm:t>
    </dgm:pt>
  </dgm:ptLst>
  <dgm:cxnLst>
    <dgm:cxn modelId="{FD004A65-7E9B-47F1-854B-2A04F491D4C0}" srcId="{BCC19E4F-89FB-4594-871B-543C0CBB96C6}" destId="{80E69723-B55D-430A-8898-F6E93CBA7C2C}" srcOrd="0" destOrd="0" parTransId="{E99C80AC-07A3-4375-A2B1-C725CE295D87}" sibTransId="{CFC4E82A-17FC-44F7-BA5C-DE8EA2908149}"/>
    <dgm:cxn modelId="{494A2388-27AB-427E-B5D5-F039B4A22B63}" type="presOf" srcId="{8E4A6EE9-864A-4723-A84A-F717DA1AE5E1}" destId="{38FB684B-08AD-4A91-A9EF-F29FEC2C625F}" srcOrd="0" destOrd="0" presId="urn:microsoft.com/office/officeart/2005/8/layout/pList1"/>
    <dgm:cxn modelId="{4C46A296-1F4A-4C1F-8834-B0785EA71445}" type="presOf" srcId="{B7EB5A83-5D57-420D-AC09-18C70F4A9093}" destId="{C67246BD-A0DA-40B8-9D3A-0B04D636FDFB}" srcOrd="0" destOrd="0" presId="urn:microsoft.com/office/officeart/2005/8/layout/pList1"/>
    <dgm:cxn modelId="{9CF49F16-75DE-4097-840E-5D76F4010C51}" srcId="{BCC19E4F-89FB-4594-871B-543C0CBB96C6}" destId="{0533B4B2-4CEF-4B7C-8406-9469C47C9DD9}" srcOrd="3" destOrd="0" parTransId="{DA219B52-DFDC-4242-800E-F722AE598B1F}" sibTransId="{9EA0593C-5A43-4F7C-B7D7-3F7BCA707DDB}"/>
    <dgm:cxn modelId="{C6117EE1-A686-4978-AA31-6977FBAB577D}" type="presOf" srcId="{88926716-76C8-45C2-AD1F-54B63D08764F}" destId="{23428C8E-9243-49AC-AD8B-9F33C6A7EC09}" srcOrd="0" destOrd="0" presId="urn:microsoft.com/office/officeart/2005/8/layout/pList1"/>
    <dgm:cxn modelId="{187BB2E3-CE10-4133-BC33-31C5709EB296}" srcId="{BCC19E4F-89FB-4594-871B-543C0CBB96C6}" destId="{B7EB5A83-5D57-420D-AC09-18C70F4A9093}" srcOrd="1" destOrd="0" parTransId="{F98FFDA3-4CE3-4B67-90AD-F41AA9A88A9B}" sibTransId="{88926716-76C8-45C2-AD1F-54B63D08764F}"/>
    <dgm:cxn modelId="{7D52ACA5-0482-4E64-857F-8535D9C0C979}" type="presOf" srcId="{80E69723-B55D-430A-8898-F6E93CBA7C2C}" destId="{B6811EBF-C0B2-4650-9E78-5E231D67352C}" srcOrd="0" destOrd="0" presId="urn:microsoft.com/office/officeart/2005/8/layout/pList1"/>
    <dgm:cxn modelId="{D1CDBCD9-7130-4CE3-B9E7-30CE22FD536C}" srcId="{BCC19E4F-89FB-4594-871B-543C0CBB96C6}" destId="{F80395BB-0BE4-4F6B-9A77-5FF2985EECE8}" srcOrd="2" destOrd="0" parTransId="{586C8C6C-E3AF-4F8E-90D1-FCA19AAF86A2}" sibTransId="{8E4A6EE9-864A-4723-A84A-F717DA1AE5E1}"/>
    <dgm:cxn modelId="{56367C67-5CA5-4E00-B42B-EA958C47B28E}" type="presOf" srcId="{0533B4B2-4CEF-4B7C-8406-9469C47C9DD9}" destId="{92C40180-AF6F-475F-A60C-F69DFBFC2DE2}" srcOrd="0" destOrd="0" presId="urn:microsoft.com/office/officeart/2005/8/layout/pList1"/>
    <dgm:cxn modelId="{C407A212-C202-49E9-8910-E05E0CB9C1E4}" type="presOf" srcId="{BCC19E4F-89FB-4594-871B-543C0CBB96C6}" destId="{0C67FB28-6A59-48D3-B7C7-A11DA5395F62}" srcOrd="0" destOrd="0" presId="urn:microsoft.com/office/officeart/2005/8/layout/pList1"/>
    <dgm:cxn modelId="{84254E91-BAFF-4759-BA77-A814A6E73F16}" type="presOf" srcId="{CFC4E82A-17FC-44F7-BA5C-DE8EA2908149}" destId="{E52D7A66-F523-43BE-A125-5D59AEB5D899}" srcOrd="0" destOrd="0" presId="urn:microsoft.com/office/officeart/2005/8/layout/pList1"/>
    <dgm:cxn modelId="{E18A0E8A-BBC1-43C6-A636-0F2E8BC666B8}" type="presOf" srcId="{F80395BB-0BE4-4F6B-9A77-5FF2985EECE8}" destId="{3BAA468F-C722-42EC-A948-1DD421DA70CC}" srcOrd="0" destOrd="0" presId="urn:microsoft.com/office/officeart/2005/8/layout/pList1"/>
    <dgm:cxn modelId="{1B66200B-B0F9-437B-B991-F148878705E1}" type="presParOf" srcId="{0C67FB28-6A59-48D3-B7C7-A11DA5395F62}" destId="{D49C1479-B7B0-45EA-BDD5-967E3F9B0399}" srcOrd="0" destOrd="0" presId="urn:microsoft.com/office/officeart/2005/8/layout/pList1"/>
    <dgm:cxn modelId="{275E24CC-181A-4298-A576-E644A2942AD5}" type="presParOf" srcId="{D49C1479-B7B0-45EA-BDD5-967E3F9B0399}" destId="{43820607-1F9C-4851-A8A5-4B1A7D915BBF}" srcOrd="0" destOrd="0" presId="urn:microsoft.com/office/officeart/2005/8/layout/pList1"/>
    <dgm:cxn modelId="{7D918B75-C78E-4F86-9862-347C76E70682}" type="presParOf" srcId="{D49C1479-B7B0-45EA-BDD5-967E3F9B0399}" destId="{B6811EBF-C0B2-4650-9E78-5E231D67352C}" srcOrd="1" destOrd="0" presId="urn:microsoft.com/office/officeart/2005/8/layout/pList1"/>
    <dgm:cxn modelId="{A0AB61DD-5CD0-4A32-A86C-15880EEF5DD9}" type="presParOf" srcId="{0C67FB28-6A59-48D3-B7C7-A11DA5395F62}" destId="{E52D7A66-F523-43BE-A125-5D59AEB5D899}" srcOrd="1" destOrd="0" presId="urn:microsoft.com/office/officeart/2005/8/layout/pList1"/>
    <dgm:cxn modelId="{6AA3AAD0-C210-4618-8E9B-5239BD6478DF}" type="presParOf" srcId="{0C67FB28-6A59-48D3-B7C7-A11DA5395F62}" destId="{C40903F8-CBBF-464B-AD51-70200A5A8F48}" srcOrd="2" destOrd="0" presId="urn:microsoft.com/office/officeart/2005/8/layout/pList1"/>
    <dgm:cxn modelId="{CB15BB49-4DEA-4536-AEC5-D1C7988E8EDB}" type="presParOf" srcId="{C40903F8-CBBF-464B-AD51-70200A5A8F48}" destId="{429218AA-4856-4678-AA10-8746F833983D}" srcOrd="0" destOrd="0" presId="urn:microsoft.com/office/officeart/2005/8/layout/pList1"/>
    <dgm:cxn modelId="{44938CB7-A415-418C-9E84-A30B1687F256}" type="presParOf" srcId="{C40903F8-CBBF-464B-AD51-70200A5A8F48}" destId="{C67246BD-A0DA-40B8-9D3A-0B04D636FDFB}" srcOrd="1" destOrd="0" presId="urn:microsoft.com/office/officeart/2005/8/layout/pList1"/>
    <dgm:cxn modelId="{479EDA1B-80C5-436C-A3B2-494982B5DE16}" type="presParOf" srcId="{0C67FB28-6A59-48D3-B7C7-A11DA5395F62}" destId="{23428C8E-9243-49AC-AD8B-9F33C6A7EC09}" srcOrd="3" destOrd="0" presId="urn:microsoft.com/office/officeart/2005/8/layout/pList1"/>
    <dgm:cxn modelId="{864A3BBB-D2E0-4EC3-8B90-591729F2BD97}" type="presParOf" srcId="{0C67FB28-6A59-48D3-B7C7-A11DA5395F62}" destId="{A6768B68-81D5-4338-9905-1D570056613E}" srcOrd="4" destOrd="0" presId="urn:microsoft.com/office/officeart/2005/8/layout/pList1"/>
    <dgm:cxn modelId="{FFCFDF5A-51CE-4C94-A86E-F4CAA6CA32F3}" type="presParOf" srcId="{A6768B68-81D5-4338-9905-1D570056613E}" destId="{EDAE543F-1082-4C2F-A384-F97A42958769}" srcOrd="0" destOrd="0" presId="urn:microsoft.com/office/officeart/2005/8/layout/pList1"/>
    <dgm:cxn modelId="{F6076BC8-62FD-4AEB-84EB-79E88A18BA60}" type="presParOf" srcId="{A6768B68-81D5-4338-9905-1D570056613E}" destId="{3BAA468F-C722-42EC-A948-1DD421DA70CC}" srcOrd="1" destOrd="0" presId="urn:microsoft.com/office/officeart/2005/8/layout/pList1"/>
    <dgm:cxn modelId="{5EC004E1-0EA6-4E0D-9C61-9A21CFE9BE3D}" type="presParOf" srcId="{0C67FB28-6A59-48D3-B7C7-A11DA5395F62}" destId="{38FB684B-08AD-4A91-A9EF-F29FEC2C625F}" srcOrd="5" destOrd="0" presId="urn:microsoft.com/office/officeart/2005/8/layout/pList1"/>
    <dgm:cxn modelId="{D013B034-F3DF-4EF1-BA99-743F25CFFF8B}" type="presParOf" srcId="{0C67FB28-6A59-48D3-B7C7-A11DA5395F62}" destId="{12D79C61-4115-4B3E-921E-60EB9DD160EA}" srcOrd="6" destOrd="0" presId="urn:microsoft.com/office/officeart/2005/8/layout/pList1"/>
    <dgm:cxn modelId="{90121859-657C-4BD5-B5B5-46BEE60F99FE}" type="presParOf" srcId="{12D79C61-4115-4B3E-921E-60EB9DD160EA}" destId="{24DFC5E7-F4C4-4D7D-A932-78A07B48AF27}" srcOrd="0" destOrd="0" presId="urn:microsoft.com/office/officeart/2005/8/layout/pList1"/>
    <dgm:cxn modelId="{3D7150CF-A00F-4210-9552-54C6572CBABE}" type="presParOf" srcId="{12D79C61-4115-4B3E-921E-60EB9DD160EA}" destId="{92C40180-AF6F-475F-A60C-F69DFBFC2DE2}" srcOrd="1" destOrd="0" presId="urn:microsoft.com/office/officeart/2005/8/layout/p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820607-1F9C-4851-A8A5-4B1A7D915BBF}">
      <dsp:nvSpPr>
        <dsp:cNvPr id="0" name=""/>
        <dsp:cNvSpPr/>
      </dsp:nvSpPr>
      <dsp:spPr>
        <a:xfrm>
          <a:off x="6400810" y="3200407"/>
          <a:ext cx="2519987" cy="2861677"/>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6811EBF-C0B2-4650-9E78-5E231D67352C}">
      <dsp:nvSpPr>
        <dsp:cNvPr id="0" name=""/>
        <dsp:cNvSpPr/>
      </dsp:nvSpPr>
      <dsp:spPr>
        <a:xfrm>
          <a:off x="29085" y="2541467"/>
          <a:ext cx="2751336" cy="717731"/>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Robert Kennedy was shot when speaking his victory speech.</a:t>
          </a:r>
          <a:endParaRPr lang="en-US" sz="1400" kern="1200" dirty="0"/>
        </a:p>
      </dsp:txBody>
      <dsp:txXfrm>
        <a:off x="29085" y="2541467"/>
        <a:ext cx="2751336" cy="717731"/>
      </dsp:txXfrm>
    </dsp:sp>
    <dsp:sp modelId="{429218AA-4856-4678-AA10-8746F833983D}">
      <dsp:nvSpPr>
        <dsp:cNvPr id="0" name=""/>
        <dsp:cNvSpPr/>
      </dsp:nvSpPr>
      <dsp:spPr>
        <a:xfrm>
          <a:off x="6646000" y="32250"/>
          <a:ext cx="2290869" cy="2611315"/>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67246BD-A0DA-40B8-9D3A-0B04D636FDFB}">
      <dsp:nvSpPr>
        <dsp:cNvPr id="0" name=""/>
        <dsp:cNvSpPr/>
      </dsp:nvSpPr>
      <dsp:spPr>
        <a:xfrm>
          <a:off x="5941903" y="6019594"/>
          <a:ext cx="3202096" cy="838405"/>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Andrew Johnson announced he wouldn’t seek reelection. Hubert Humphrey runs for president.</a:t>
          </a:r>
          <a:endParaRPr lang="en-US" sz="1400" kern="1200" dirty="0"/>
        </a:p>
      </dsp:txBody>
      <dsp:txXfrm>
        <a:off x="5941903" y="6019594"/>
        <a:ext cx="3202096" cy="838405"/>
      </dsp:txXfrm>
    </dsp:sp>
    <dsp:sp modelId="{EDAE543F-1082-4C2F-A384-F97A42958769}">
      <dsp:nvSpPr>
        <dsp:cNvPr id="0" name=""/>
        <dsp:cNvSpPr/>
      </dsp:nvSpPr>
      <dsp:spPr>
        <a:xfrm>
          <a:off x="482579" y="257606"/>
          <a:ext cx="1882368" cy="2274355"/>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AA468F-C722-42EC-A948-1DD421DA70CC}">
      <dsp:nvSpPr>
        <dsp:cNvPr id="0" name=""/>
        <dsp:cNvSpPr/>
      </dsp:nvSpPr>
      <dsp:spPr>
        <a:xfrm>
          <a:off x="5830010" y="2418047"/>
          <a:ext cx="3148317" cy="690845"/>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Antiwar movement, people wanted troops to withdrawal from Vietnam.</a:t>
          </a:r>
          <a:endParaRPr lang="en-US" sz="1400" kern="1200" dirty="0"/>
        </a:p>
      </dsp:txBody>
      <dsp:txXfrm>
        <a:off x="5830010" y="2418047"/>
        <a:ext cx="3148317" cy="690845"/>
      </dsp:txXfrm>
    </dsp:sp>
    <dsp:sp modelId="{24DFC5E7-F4C4-4D7D-A932-78A07B48AF27}">
      <dsp:nvSpPr>
        <dsp:cNvPr id="0" name=""/>
        <dsp:cNvSpPr/>
      </dsp:nvSpPr>
      <dsp:spPr>
        <a:xfrm>
          <a:off x="0" y="3367689"/>
          <a:ext cx="2199490" cy="2862638"/>
        </a:xfrm>
        <a:prstGeom prst="round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2C40180-AF6F-475F-A60C-F69DFBFC2DE2}">
      <dsp:nvSpPr>
        <dsp:cNvPr id="0" name=""/>
        <dsp:cNvSpPr/>
      </dsp:nvSpPr>
      <dsp:spPr>
        <a:xfrm>
          <a:off x="0" y="6062737"/>
          <a:ext cx="2544673" cy="795262"/>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Martin Luther King was assassinated in Memphis Tennessee in 1868.</a:t>
          </a:r>
          <a:endParaRPr lang="en-US" sz="1400" kern="1200" dirty="0"/>
        </a:p>
      </dsp:txBody>
      <dsp:txXfrm>
        <a:off x="0" y="6062737"/>
        <a:ext cx="2544673" cy="79526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7D842E-2274-4452-BBC6-07BA56071A62}"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201F1-72EE-429C-B8E2-ADC9FB6DA6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7D842E-2274-4452-BBC6-07BA56071A62}"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201F1-72EE-429C-B8E2-ADC9FB6DA6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7D842E-2274-4452-BBC6-07BA56071A62}"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201F1-72EE-429C-B8E2-ADC9FB6DA6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7D842E-2274-4452-BBC6-07BA56071A62}"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201F1-72EE-429C-B8E2-ADC9FB6DA6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7D842E-2274-4452-BBC6-07BA56071A62}"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201F1-72EE-429C-B8E2-ADC9FB6DA6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7D842E-2274-4452-BBC6-07BA56071A62}" type="datetimeFigureOut">
              <a:rPr lang="en-US" smtClean="0"/>
              <a:pPr/>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201F1-72EE-429C-B8E2-ADC9FB6DA6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7D842E-2274-4452-BBC6-07BA56071A62}" type="datetimeFigureOut">
              <a:rPr lang="en-US" smtClean="0"/>
              <a:pPr/>
              <a:t>4/5/2013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201F1-72EE-429C-B8E2-ADC9FB6DA6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7D842E-2274-4452-BBC6-07BA56071A62}" type="datetimeFigureOut">
              <a:rPr lang="en-US" smtClean="0"/>
              <a:pPr/>
              <a:t>4/5/2013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201F1-72EE-429C-B8E2-ADC9FB6DA6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7D842E-2274-4452-BBC6-07BA56071A62}" type="datetimeFigureOut">
              <a:rPr lang="en-US" smtClean="0"/>
              <a:pPr/>
              <a:t>4/5/2013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201F1-72EE-429C-B8E2-ADC9FB6DA6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7D842E-2274-4452-BBC6-07BA56071A62}" type="datetimeFigureOut">
              <a:rPr lang="en-US" smtClean="0"/>
              <a:pPr/>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201F1-72EE-429C-B8E2-ADC9FB6DA6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7D842E-2274-4452-BBC6-07BA56071A62}" type="datetimeFigureOut">
              <a:rPr lang="en-US" smtClean="0"/>
              <a:pPr/>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201F1-72EE-429C-B8E2-ADC9FB6DA6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D842E-2274-4452-BBC6-07BA56071A62}" type="datetimeFigureOut">
              <a:rPr lang="en-US" smtClean="0"/>
              <a:pPr/>
              <a:t>4/5/2013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201F1-72EE-429C-B8E2-ADC9FB6DA6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hyperlink" Target="http://www.google.com/url?sa=i&amp;rct=j&amp;q=miranda+vs.+arizona+1966&amp;source=images&amp;cd=&amp;cad=rja&amp;docid=P_7IBsuuZ99aiM&amp;tbnid=QQsDHDUZtrbAuM:&amp;ved=0CAUQjRw&amp;url=http://www.miranda-vs-arizona.com/801photos.htm&amp;ei=kVpcUcLAO-WN2gWB8YDICQ&amp;psig=AFQjCNEeOjCGd-ReZkmOmBbbwGxSDfH0hg&amp;ust=1365092797941323" TargetMode="External"/><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hyperlink" Target="http://www.google.com/url?sa=i&amp;rct=j&amp;q=Ernesto+Miranda+&amp;source=images&amp;cd=&amp;cad=rja&amp;docid=WB4_PpMMXGSpSM&amp;tbnid=C-hEm_99Wo7rgM:&amp;ved=0CAUQjRw&amp;url=http://www.shestokas.com/constitution-and-its-people/the-origin-and-meaning-of-the-miranda-warnings/&amp;ei=kFdcUcvyEZTW2wWh_IDQDA&amp;bvm=bv.44697112,d.b2I&amp;psig=AFQjCNH9vxonn3YH3BJ-D1qrIwmHROGbvQ&amp;ust=1365092595195911" TargetMode="External"/><Relationship Id="rId1" Type="http://schemas.openxmlformats.org/officeDocument/2006/relationships/slideLayout" Target="../slideLayouts/slideLayout5.xml"/><Relationship Id="rId6" Type="http://schemas.openxmlformats.org/officeDocument/2006/relationships/hyperlink" Target="http://www.google.com/url?sa=i&amp;rct=j&amp;q=miranda+vs.+arizona+1966&amp;source=images&amp;cd=&amp;cad=rja&amp;docid=cGTQBOfZ-Ju-IM&amp;tbnid=M0fMxc87EIYhPM:&amp;ved=0CAUQjRw&amp;url=http://www.milestonedocuments.com/documents/view/miranda-v-arizona/impact&amp;ei=RVlcUfalHcnW2gWXm4HoBA&amp;psig=AFQjCNEeOjCGd-ReZkmOmBbbwGxSDfH0hg&amp;ust=1365092797941323" TargetMode="External"/><Relationship Id="rId5" Type="http://schemas.openxmlformats.org/officeDocument/2006/relationships/image" Target="../media/image25.jpeg"/><Relationship Id="rId4" Type="http://schemas.openxmlformats.org/officeDocument/2006/relationships/hyperlink" Target="http://www.google.com/url?sa=i&amp;rct=j&amp;q=miranda+vs.+arizona+1966&amp;source=images&amp;cd=&amp;cad=rja&amp;docid=menNB7jqc6SeoM&amp;tbnid=1UoJarzjYE4BjM:&amp;ved=0CAUQjRw&amp;url=http://willsavive.blogspot.com/2012/02/two-landmark-cases-plessy-miranda.html&amp;ei=sVhcUZ2PEKGA2AXe-oGoDQ&amp;psig=AFQjCNEeOjCGd-ReZkmOmBbbwGxSDfH0hg&amp;ust=1365092797941323" TargetMode="External"/><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upload.wikimedia.org/wikipedia/commons/1/15/Medical_Care_Card_USA_Sample.JPG"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www.google.com/url?sa=i&amp;source=images&amp;cd=&amp;cad=rja&amp;docid=8_N6Dwm_Tv_PvM&amp;tbnid=b98klTxAULAmuM:&amp;ved=0CAgQjRwwADgL&amp;url=http://www.whitehouse.gov/about/presidents/lyndonbjohnson&amp;ei=NytcUZnVCYnQ2AXusIDoDA&amp;psig=AFQjCNHwhcygWwaw9a58bMpiBAaT_Y5C6g&amp;ust=1365081271187615"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m/url?sa=i&amp;rct=j&amp;q=california+grape+boycott&amp;source=images&amp;cd=&amp;cad=rja&amp;docid=ZSnl7b40wAn_-M&amp;tbnid=O0H__lQlfZ7sBM:&amp;ved=0CAUQjRw&amp;url=http://www.pbs.org/itvs/fightfields/cesarchavez1.html&amp;ei=izZcUYSII-rl2AX3lYEg&amp;psig=AFQjCNFT079z2a0EtLUkGyOkRmDcPJzHwg&amp;ust=1365084135372218" TargetMode="Externa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hyperlink" Target="http://www.google.com/url?sa=i&amp;rct=j&amp;q=cesar+chavez&amp;source=images&amp;cd=&amp;cad=rja&amp;docid=AAPFuxJB8RIn6M&amp;tbnid=aYCPVG1XBL-OPM:&amp;ved=0CAUQjRw&amp;url=http://www.hispanic-culture-online.com/cesar-chavez-biography.html&amp;ei=FzZcUbrxL4mx2QWXsoH4Dg&amp;bvm=bv.44697112,d.b2I&amp;psig=AFQjCNEUq1TxoEwGzZiNUTomqbw3_YkaZQ&amp;ust=1365084027939452"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google.com/url?sa=i&amp;rct=j&amp;q=camp+david+accords&amp;source=images&amp;cd=&amp;cad=rja&amp;docid=dit1XZ0OV7LIyM&amp;tbnid=YsG6030-yr5ukM:&amp;ved=0CAUQjRw&amp;url=http://tahb.blogspot.com/2012/05/camp-david-accords.html&amp;ei=7VdcUZHYEqT62AXb3IDIDw&amp;bvm=bv.44697112,d.b2I&amp;psig=AFQjCNHvjoKc2aTYRKmx_7fgPedZVcr7bw&amp;ust=1365092696216864" TargetMode="External"/><Relationship Id="rId1" Type="http://schemas.openxmlformats.org/officeDocument/2006/relationships/slideLayout" Target="../slideLayouts/slideLayout5.xml"/><Relationship Id="rId5" Type="http://schemas.openxmlformats.org/officeDocument/2006/relationships/image" Target="../media/image55.jpeg"/><Relationship Id="rId4" Type="http://schemas.openxmlformats.org/officeDocument/2006/relationships/hyperlink" Target="http://www.google.com/url?sa=i&amp;rct=j&amp;q=iranian+hostage+crisis+1979&amp;source=images&amp;cd=&amp;cad=rja&amp;docid=4rbJ7X2d-Rmu3M&amp;tbnid=o8YNqf6snRbM1M:&amp;ved=0CAUQjRw&amp;url=http://www.historyguy.com/iran-us_hostage_crisis.html&amp;ei=LFlcUf2LH8qd2QXKyYGoDg&amp;bvm=bv.44697112,d.b2I&amp;psig=AFQjCNEyrb0qLMeQbxHpmNajL5rpT1t_mw&amp;ust=136509302501562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google.com/url?sa=i&amp;rct=j&amp;q=ronald+reagan&amp;source=images&amp;cd=&amp;cad=rja&amp;docid=WKD8R1BPK_neUM&amp;tbnid=0zO29n91j2WU1M:&amp;ved=0CAUQjRw&amp;url=http://www.whitehouse.gov/about/presidents/ronaldreagan&amp;ei=5XFcUf_NIsrX2QXaoIGwDA&amp;bvm=bv.44697112,d.aWM&amp;psig=AFQjCNEH2pI4TRLHt0_08ggoPYOhlAgNPQ&amp;ust=1365099361518414" TargetMode="Externa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hyperlink" Target="http://www.google.com/url?sa=i&amp;rct=j&amp;q=fall+of+soviet+union&amp;source=images&amp;cd=&amp;cad=rja&amp;docid=9gkQ3NeBZsFWlM&amp;tbnid=hUp3aSGwfwetlM:&amp;ved=0CAUQjRw&amp;url=http://www.dipity.com/andirichardson/Cold-War/&amp;ei=IHJcUZTkLIrt2QW16IDQBA&amp;bvm=bv.44697112,d.aWM&amp;psig=AFQjCNE1Fj03MkxQwwhuuTWbROpEKdhCPQ&amp;ust=136509939363477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google.com/url?sa=i&amp;rct=j&amp;q=9/11+black+and+white&amp;source=images&amp;cd=&amp;cad=rja&amp;docid=JoVbtk-aQ9RwfM&amp;tbnid=tkpuYMtCiPSanM:&amp;ved=0CAUQjRw&amp;url=http://favim.com/image/317350/&amp;ei=eTpcUd2aEtKE2QXq8IC4Bg&amp;psig=AFQjCNG54y-P-tFKRzmvC82LKKdPld_ahQ&amp;ust=1365085130519155" TargetMode="Externa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hyperlink" Target="http://www.google.com/url?sa=i&amp;rct=j&amp;q=9/11+black+and+white&amp;source=images&amp;cd=&amp;cad=rja&amp;docid=oroIpgvJd5TXQM&amp;tbnid=xKll139I3aIClM:&amp;ved=0CAUQjRw&amp;url=http://www.thepeoplesvoice.org/cgi-bin/blogs/voices.php/2008/04/25/p25046&amp;ei=GDtcUfKVNon12wXA04GgAQ&amp;psig=AFQjCNG54y-P-tFKRzmvC82LKKdPld_ahQ&amp;ust=136508513051915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jfk+nixon&amp;source=images&amp;cd=&amp;cad=rja&amp;docid=fZucx2MeZejmqM&amp;tbnid=hfH3mtQvOd6emM:&amp;ved=0CAUQjRw&amp;url=http://prestonlowe.org/2011/01/15/did-richard-nixon-learn-his-washington-dirty-trick-by-losing-to-john-f-kennedy/&amp;ei=qTVcUfPAMuLF2AXa8oDoAg&amp;bvm=bv.44697112,d.b2I&amp;psig=AFQjCNENN9cQXlxD9CiQ9xOWt3baYozE3A&amp;ust=1365083921854776" TargetMode="Externa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sputnik&amp;source=images&amp;cd=&amp;cad=rja&amp;docid=JETdtlwl5f1BKM&amp;tbnid=q05vtX3oepfChM:&amp;ved=0CAUQjRw&amp;url=http://abyss.uoregon.edu/~js/space/lectures/lec07.html&amp;ei=ay5cUY7SL4as2QXZxYF4&amp;bvm=bv.44697112,d.b2I&amp;psig=AFQjCNGQ9keUefDug5KM3SoAfmEm13uz4Q&amp;ust=1365082075410301" TargetMode="Externa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hyperlink" Target="http://d1jqu7g1y74ds1.cloudfront.net/wp-content/uploads/2010/06/Sputnik-1.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integrated+military&amp;source=images&amp;cd=&amp;cad=rja&amp;docid=yk-7clOnZlpFwM&amp;tbnid=kvigTCfx2kfOAM:&amp;ved=0CAUQjRw&amp;url=http://www.takepart.com/article/2010/07/25/july-26-1948-president-truman-desegregates-military&amp;ei=TTVcUfuhEuqW2AX71YG4DQ&amp;bvm=bv.44697112,d.b2I&amp;psig=AFQjCNEK2m8lK3IvFuniNWUeqMvvDvIoKg&amp;ust=136508383120564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http://www.google.com/url?sa=i&amp;rct=j&amp;q=jackie+robinson+definition&amp;source=images&amp;cd=&amp;cad=rja&amp;docid=FRYx6bu6YP_-uM&amp;tbnid=GKkA3KMoiEUyGM:&amp;ved=0CAUQjRw&amp;url=http://www.myhero.com/go/hero.asp?hero=J_robinson_LC_sultana_es_US_2012_ul&amp;ei=TiBcUZmjN-nx2AWL24DYAw&amp;bvm=bv.44697112,d.b2I&amp;psig=AFQjCNGZKIKPOt9lPymz234TryCDg06qqw&amp;ust=1365078307120551" TargetMode="External"/><Relationship Id="rId1" Type="http://schemas.openxmlformats.org/officeDocument/2006/relationships/slideLayout" Target="../slideLayouts/slideLayout1.xml"/><Relationship Id="rId6" Type="http://schemas.openxmlformats.org/officeDocument/2006/relationships/hyperlink" Target="http://www.youtube.com/watch?feature=player_embedded&amp;v=BpxSdXnykTA" TargetMode="External"/><Relationship Id="rId5" Type="http://schemas.openxmlformats.org/officeDocument/2006/relationships/image" Target="../media/image15.jpeg"/><Relationship Id="rId4" Type="http://schemas.openxmlformats.org/officeDocument/2006/relationships/hyperlink" Target="http://www.google.com/url?sa=i&amp;rct=j&amp;q=jackie+robinson+definition&amp;source=images&amp;cd=&amp;cad=rja&amp;docid=KlQBTphELYOf3M&amp;tbnid=SvyNrwyY13UdvM:&amp;ved=0CAUQjRw&amp;url=http://eriklundegaard.com/item/the-new-definition-of-hubris-telling-jackie-robinson-how-to-slide&amp;ei=_h9cUaTTEMjj2AW8lYGQCg&amp;bvm=bv.44697112,d.b2I&amp;psig=AFQjCNGZKIKPOt9lPymz234TryCDg06qqw&amp;ust=136507830712055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letter+from+birmingham+jail&amp;source=images&amp;cd=&amp;cad=rja&amp;docid=j0jtfWyHN9M4YM&amp;tbnid=V3mvkLLpROUP5M:&amp;ved=0CAUQjRw&amp;url=http://www.drmartinlutherkingjr.com/letterfrombirminghamjail.htm&amp;ei=oxxcUdqeNeqb2QWtjIGIAg&amp;bvm=bv.44697112,d.b2I&amp;psig=AFQjCNEwtg5QROsQR2GGcxTXwG2_9x51BQ&amp;ust=1365077519852238" TargetMode="Externa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hyperlink" Target="http://www.google.com/url?sa=i&amp;rct=j&amp;q=i+have+a+dream+speech&amp;source=images&amp;cd=&amp;docid=szVhTSLsJMnVXM&amp;tbnid=nggDjez93rquwM:&amp;ved=0CAUQjRw&amp;url=http://chipsifraternity.wordpress.com/2012/01/17/i-have-a-dream/&amp;ei=7BxcUar5IcGi2gXZkIHICg&amp;bvm=bv.44697112,d.b2I&amp;psig=AFQjCNEgCKgUmWJbEIX712-6xCtcbuZtIg&amp;ust=136507759725393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Modern Era of American History</a:t>
            </a:r>
            <a:endParaRPr lang="en-US" dirty="0"/>
          </a:p>
        </p:txBody>
      </p:sp>
      <p:sp>
        <p:nvSpPr>
          <p:cNvPr id="3" name="Subtitle 2"/>
          <p:cNvSpPr>
            <a:spLocks noGrp="1"/>
          </p:cNvSpPr>
          <p:nvPr>
            <p:ph type="subTitle" idx="1"/>
          </p:nvPr>
        </p:nvSpPr>
        <p:spPr/>
        <p:txBody>
          <a:bodyPr>
            <a:normAutofit/>
          </a:bodyPr>
          <a:lstStyle/>
          <a:p>
            <a:r>
              <a:rPr lang="en-US" sz="4400" dirty="0" smtClean="0">
                <a:solidFill>
                  <a:srgbClr val="00B050"/>
                </a:solidFill>
              </a:rPr>
              <a:t>18% of the EOCT will come from this Unit</a:t>
            </a:r>
            <a:endParaRPr lang="en-US" sz="4400"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676400"/>
            <a:ext cx="6629400" cy="3139321"/>
          </a:xfrm>
          <a:prstGeom prst="rect">
            <a:avLst/>
          </a:prstGeom>
          <a:noFill/>
        </p:spPr>
        <p:txBody>
          <a:bodyPr wrap="square" rtlCol="0">
            <a:spAutoFit/>
          </a:bodyPr>
          <a:lstStyle/>
          <a:p>
            <a:pPr>
              <a:buFont typeface="Arial" pitchFamily="34" charset="0"/>
              <a:buChar char="•"/>
            </a:pPr>
            <a:r>
              <a:rPr lang="en-US" b="1" dirty="0" smtClean="0"/>
              <a:t>Cause of the Civil Rights Act of 1964</a:t>
            </a:r>
            <a:r>
              <a:rPr lang="en-US" dirty="0" smtClean="0"/>
              <a:t>-Civil Rights Act of 1875, Jim Crow Laws, people not being able to exercise their right to vote, educational and economic segregation between communities.</a:t>
            </a:r>
          </a:p>
          <a:p>
            <a:pPr>
              <a:buFont typeface="Arial" pitchFamily="34" charset="0"/>
              <a:buChar char="•"/>
            </a:pPr>
            <a:r>
              <a:rPr lang="en-US" b="1" dirty="0" smtClean="0"/>
              <a:t>Civil Rights Act of 1964</a:t>
            </a:r>
            <a:r>
              <a:rPr lang="en-US" dirty="0" smtClean="0"/>
              <a:t>-</a:t>
            </a:r>
          </a:p>
          <a:p>
            <a:pPr>
              <a:buFont typeface="Arial" pitchFamily="34" charset="0"/>
              <a:buChar char="•"/>
            </a:pPr>
            <a:r>
              <a:rPr lang="en-US" dirty="0" smtClean="0">
                <a:solidFill>
                  <a:srgbClr val="FF0000"/>
                </a:solidFill>
              </a:rPr>
              <a:t>Prohibited</a:t>
            </a:r>
            <a:r>
              <a:rPr lang="en-US" dirty="0" smtClean="0"/>
              <a:t>  segregation in public</a:t>
            </a:r>
          </a:p>
          <a:p>
            <a:pPr>
              <a:buFont typeface="Arial" pitchFamily="34" charset="0"/>
              <a:buChar char="•"/>
            </a:pPr>
            <a:r>
              <a:rPr lang="en-US" dirty="0" smtClean="0"/>
              <a:t>Discrimination in education &amp; employment .</a:t>
            </a:r>
          </a:p>
          <a:p>
            <a:pPr>
              <a:buFont typeface="Arial" pitchFamily="34" charset="0"/>
              <a:buChar char="•"/>
            </a:pPr>
            <a:r>
              <a:rPr lang="en-US" b="1" dirty="0" smtClean="0"/>
              <a:t>Voting Rights Act of 1965</a:t>
            </a:r>
          </a:p>
          <a:p>
            <a:pPr>
              <a:buFont typeface="Arial" pitchFamily="34" charset="0"/>
              <a:buChar char="•"/>
            </a:pPr>
            <a:r>
              <a:rPr lang="en-US" dirty="0" smtClean="0"/>
              <a:t>President </a:t>
            </a:r>
            <a:r>
              <a:rPr lang="en-US" dirty="0" smtClean="0">
                <a:solidFill>
                  <a:srgbClr val="FF0000"/>
                </a:solidFill>
              </a:rPr>
              <a:t>outlawed</a:t>
            </a:r>
            <a:r>
              <a:rPr lang="en-US" dirty="0" smtClean="0"/>
              <a:t> literacy tests and poll taxes</a:t>
            </a:r>
          </a:p>
          <a:p>
            <a:endParaRPr lang="en-US" dirty="0" smtClean="0"/>
          </a:p>
          <a:p>
            <a:endParaRPr lang="en-US" dirty="0" smtClean="0"/>
          </a:p>
          <a:p>
            <a:pPr>
              <a:buFont typeface="Arial" pitchFamily="34" charset="0"/>
              <a:buChar char="•"/>
            </a:pPr>
            <a:endParaRPr lang="en-US" dirty="0"/>
          </a:p>
        </p:txBody>
      </p:sp>
      <p:sp>
        <p:nvSpPr>
          <p:cNvPr id="5" name="Title 4"/>
          <p:cNvSpPr>
            <a:spLocks noGrp="1"/>
          </p:cNvSpPr>
          <p:nvPr>
            <p:ph type="ctrTitle"/>
          </p:nvPr>
        </p:nvSpPr>
        <p:spPr>
          <a:xfrm>
            <a:off x="228600" y="304800"/>
            <a:ext cx="8458200" cy="1222375"/>
          </a:xfrm>
        </p:spPr>
        <p:txBody>
          <a:bodyPr>
            <a:noAutofit/>
          </a:bodyPr>
          <a:lstStyle/>
          <a:p>
            <a:pPr algn="ctr"/>
            <a:r>
              <a:rPr lang="en-US" sz="5400" dirty="0" smtClean="0"/>
              <a:t>Civil Rights </a:t>
            </a:r>
            <a:r>
              <a:rPr lang="en-US" sz="5400" dirty="0"/>
              <a:t>A</a:t>
            </a:r>
            <a:r>
              <a:rPr lang="en-US" sz="5400" dirty="0" smtClean="0"/>
              <a:t>ct of 1964 &amp; Voting </a:t>
            </a:r>
            <a:r>
              <a:rPr lang="en-US" sz="5400" dirty="0"/>
              <a:t>R</a:t>
            </a:r>
            <a:r>
              <a:rPr lang="en-US" sz="5400" dirty="0" smtClean="0"/>
              <a:t>ights </a:t>
            </a:r>
            <a:r>
              <a:rPr lang="en-US" sz="5400" dirty="0"/>
              <a:t>A</a:t>
            </a:r>
            <a:r>
              <a:rPr lang="en-US" sz="5400" dirty="0" smtClean="0"/>
              <a:t>ct of 1965</a:t>
            </a:r>
            <a:endParaRPr lang="en-US" sz="5400" dirty="0"/>
          </a:p>
        </p:txBody>
      </p:sp>
      <p:pic>
        <p:nvPicPr>
          <p:cNvPr id="7" name="Picture 6" descr="civilrights-283x237.jpg"/>
          <p:cNvPicPr>
            <a:picLocks noChangeAspect="1"/>
          </p:cNvPicPr>
          <p:nvPr/>
        </p:nvPicPr>
        <p:blipFill>
          <a:blip r:embed="rId2" cstate="print"/>
          <a:stretch>
            <a:fillRect/>
          </a:stretch>
        </p:blipFill>
        <p:spPr>
          <a:xfrm>
            <a:off x="2438400" y="4191000"/>
            <a:ext cx="2695575" cy="2257425"/>
          </a:xfrm>
          <a:prstGeom prst="rect">
            <a:avLst/>
          </a:prstGeom>
        </p:spPr>
      </p:pic>
      <p:pic>
        <p:nvPicPr>
          <p:cNvPr id="9" name="Picture 8" descr="imagesCAUT35GR.jpg"/>
          <p:cNvPicPr>
            <a:picLocks noChangeAspect="1"/>
          </p:cNvPicPr>
          <p:nvPr/>
        </p:nvPicPr>
        <p:blipFill>
          <a:blip r:embed="rId3" cstate="print"/>
          <a:stretch>
            <a:fillRect/>
          </a:stretch>
        </p:blipFill>
        <p:spPr>
          <a:xfrm>
            <a:off x="457200" y="4038600"/>
            <a:ext cx="1524000" cy="2286000"/>
          </a:xfrm>
          <a:prstGeom prst="rect">
            <a:avLst/>
          </a:prstGeom>
        </p:spPr>
      </p:pic>
      <p:pic>
        <p:nvPicPr>
          <p:cNvPr id="10" name="Picture 9" descr="m319-150b1.jpg"/>
          <p:cNvPicPr>
            <a:picLocks noChangeAspect="1"/>
          </p:cNvPicPr>
          <p:nvPr/>
        </p:nvPicPr>
        <p:blipFill>
          <a:blip r:embed="rId4" cstate="print"/>
          <a:stretch>
            <a:fillRect/>
          </a:stretch>
        </p:blipFill>
        <p:spPr>
          <a:xfrm>
            <a:off x="5562600" y="4191000"/>
            <a:ext cx="3364002" cy="2209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0" y="0"/>
            <a:ext cx="4040188" cy="639762"/>
          </a:xfrm>
        </p:spPr>
        <p:txBody>
          <a:bodyPr/>
          <a:lstStyle/>
          <a:p>
            <a:r>
              <a:rPr lang="en-US" dirty="0" smtClean="0">
                <a:latin typeface="Franklin Gothic Demi Cond" pitchFamily="34" charset="0"/>
              </a:rPr>
              <a:t>Warren Court </a:t>
            </a:r>
            <a:endParaRPr lang="en-US" dirty="0">
              <a:latin typeface="Franklin Gothic Demi Cond" pitchFamily="34" charset="0"/>
            </a:endParaRPr>
          </a:p>
        </p:txBody>
      </p:sp>
      <p:sp>
        <p:nvSpPr>
          <p:cNvPr id="8" name="Content Placeholder 7"/>
          <p:cNvSpPr>
            <a:spLocks noGrp="1"/>
          </p:cNvSpPr>
          <p:nvPr>
            <p:ph sz="half" idx="2"/>
          </p:nvPr>
        </p:nvSpPr>
        <p:spPr>
          <a:xfrm>
            <a:off x="0" y="609600"/>
            <a:ext cx="4040188" cy="3951288"/>
          </a:xfrm>
        </p:spPr>
        <p:txBody>
          <a:bodyPr/>
          <a:lstStyle/>
          <a:p>
            <a:r>
              <a:rPr lang="en-US" sz="2600" dirty="0" smtClean="0">
                <a:latin typeface="Franklin Gothic Demi Cond" pitchFamily="34" charset="0"/>
              </a:rPr>
              <a:t>The biggest ruling in 1966, Miranda v Arizona. A Mexican immigrant named Ernesto Miranda was arrested and interrogated by police without the presence of a lawyer. He confessed to rape, but was released </a:t>
            </a:r>
          </a:p>
          <a:p>
            <a:endParaRPr lang="en-US" dirty="0"/>
          </a:p>
        </p:txBody>
      </p:sp>
      <p:sp>
        <p:nvSpPr>
          <p:cNvPr id="9" name="Text Placeholder 8"/>
          <p:cNvSpPr>
            <a:spLocks noGrp="1"/>
          </p:cNvSpPr>
          <p:nvPr>
            <p:ph type="body" sz="quarter" idx="3"/>
          </p:nvPr>
        </p:nvSpPr>
        <p:spPr>
          <a:xfrm>
            <a:off x="5102225" y="0"/>
            <a:ext cx="4041775" cy="639762"/>
          </a:xfrm>
        </p:spPr>
        <p:txBody>
          <a:bodyPr/>
          <a:lstStyle/>
          <a:p>
            <a:r>
              <a:rPr lang="en-US" dirty="0" smtClean="0">
                <a:latin typeface="Franklin Gothic Demi Cond" pitchFamily="34" charset="0"/>
              </a:rPr>
              <a:t>Miranda Decision </a:t>
            </a:r>
            <a:endParaRPr lang="en-US" dirty="0">
              <a:latin typeface="Franklin Gothic Demi Cond" pitchFamily="34" charset="0"/>
            </a:endParaRPr>
          </a:p>
        </p:txBody>
      </p:sp>
      <p:sp>
        <p:nvSpPr>
          <p:cNvPr id="10" name="Content Placeholder 9"/>
          <p:cNvSpPr>
            <a:spLocks noGrp="1"/>
          </p:cNvSpPr>
          <p:nvPr>
            <p:ph sz="quarter" idx="4"/>
          </p:nvPr>
        </p:nvSpPr>
        <p:spPr>
          <a:xfrm>
            <a:off x="5102225" y="609600"/>
            <a:ext cx="4041775" cy="3951288"/>
          </a:xfrm>
        </p:spPr>
        <p:txBody>
          <a:bodyPr/>
          <a:lstStyle/>
          <a:p>
            <a:r>
              <a:rPr lang="en-US" dirty="0" smtClean="0">
                <a:latin typeface="Franklin Gothic Demi Cond" pitchFamily="34" charset="0"/>
              </a:rPr>
              <a:t>Results of The Miranda case required every officer to read rights before an arrest can be made</a:t>
            </a:r>
          </a:p>
          <a:p>
            <a:endParaRPr lang="en-US" dirty="0"/>
          </a:p>
        </p:txBody>
      </p:sp>
      <p:pic>
        <p:nvPicPr>
          <p:cNvPr id="3074" name="Picture 2" descr="http://www.shestokas.com/wp-content/uploads/2013/02/Ernesto-Miranda.jpg">
            <a:hlinkClick r:id="rId2"/>
          </p:cNvPr>
          <p:cNvPicPr>
            <a:picLocks noChangeAspect="1" noChangeArrowheads="1"/>
          </p:cNvPicPr>
          <p:nvPr/>
        </p:nvPicPr>
        <p:blipFill>
          <a:blip r:embed="rId3" cstate="print"/>
          <a:srcRect/>
          <a:stretch>
            <a:fillRect/>
          </a:stretch>
        </p:blipFill>
        <p:spPr bwMode="auto">
          <a:xfrm rot="21025048">
            <a:off x="780193" y="4479817"/>
            <a:ext cx="2059931" cy="2222230"/>
          </a:xfrm>
          <a:prstGeom prst="rect">
            <a:avLst/>
          </a:prstGeom>
          <a:noFill/>
        </p:spPr>
      </p:pic>
      <p:pic>
        <p:nvPicPr>
          <p:cNvPr id="3076" name="Picture 4" descr="http://4.bp.blogspot.com/-GfXNi1VcrK4/T0ZxIy5oqMI/AAAAAAAAAvQ/P6EOAtPOGgk/s1600/Miranda%2Battorney.jpg">
            <a:hlinkClick r:id="rId4"/>
          </p:cNvPr>
          <p:cNvPicPr>
            <a:picLocks noChangeAspect="1" noChangeArrowheads="1"/>
          </p:cNvPicPr>
          <p:nvPr/>
        </p:nvPicPr>
        <p:blipFill>
          <a:blip r:embed="rId5" cstate="print"/>
          <a:srcRect/>
          <a:stretch>
            <a:fillRect/>
          </a:stretch>
        </p:blipFill>
        <p:spPr bwMode="auto">
          <a:xfrm rot="536307">
            <a:off x="3875932" y="2498466"/>
            <a:ext cx="2895600" cy="2055876"/>
          </a:xfrm>
          <a:prstGeom prst="rect">
            <a:avLst/>
          </a:prstGeom>
          <a:noFill/>
        </p:spPr>
      </p:pic>
      <p:pic>
        <p:nvPicPr>
          <p:cNvPr id="3078" name="Picture 6" descr="http://www.milestonedocuments.com/images/content/documents/3a41979u_A.jpg">
            <a:hlinkClick r:id="rId6"/>
          </p:cNvPr>
          <p:cNvPicPr>
            <a:picLocks noChangeAspect="1" noChangeArrowheads="1"/>
          </p:cNvPicPr>
          <p:nvPr/>
        </p:nvPicPr>
        <p:blipFill>
          <a:blip r:embed="rId7" cstate="print"/>
          <a:srcRect/>
          <a:stretch>
            <a:fillRect/>
          </a:stretch>
        </p:blipFill>
        <p:spPr bwMode="auto">
          <a:xfrm>
            <a:off x="7086600" y="2133600"/>
            <a:ext cx="1764294" cy="2452688"/>
          </a:xfrm>
          <a:prstGeom prst="rect">
            <a:avLst/>
          </a:prstGeom>
          <a:noFill/>
        </p:spPr>
      </p:pic>
      <p:sp>
        <p:nvSpPr>
          <p:cNvPr id="16" name="TextBox 15"/>
          <p:cNvSpPr txBox="1"/>
          <p:nvPr/>
        </p:nvSpPr>
        <p:spPr>
          <a:xfrm>
            <a:off x="7010400" y="4572000"/>
            <a:ext cx="1905000" cy="461665"/>
          </a:xfrm>
          <a:prstGeom prst="rect">
            <a:avLst/>
          </a:prstGeom>
          <a:noFill/>
        </p:spPr>
        <p:txBody>
          <a:bodyPr wrap="square" rtlCol="0">
            <a:spAutoFit/>
          </a:bodyPr>
          <a:lstStyle/>
          <a:p>
            <a:pPr algn="ctr"/>
            <a:r>
              <a:rPr lang="en-US" sz="1200" dirty="0" smtClean="0"/>
              <a:t>Earl Warren</a:t>
            </a:r>
          </a:p>
          <a:p>
            <a:pPr algn="ctr"/>
            <a:r>
              <a:rPr lang="en-US" sz="1200" dirty="0" smtClean="0"/>
              <a:t>(Chief  Justice)</a:t>
            </a:r>
            <a:endParaRPr lang="en-US" sz="1200" dirty="0"/>
          </a:p>
        </p:txBody>
      </p:sp>
      <p:pic>
        <p:nvPicPr>
          <p:cNvPr id="3082" name="Picture 10" descr="http://www.miranda-vs-arizona.com/images/Plastic-rights-card.jpg">
            <a:hlinkClick r:id="rId8"/>
          </p:cNvPr>
          <p:cNvPicPr>
            <a:picLocks noChangeAspect="1" noChangeArrowheads="1"/>
          </p:cNvPicPr>
          <p:nvPr/>
        </p:nvPicPr>
        <p:blipFill>
          <a:blip r:embed="rId9" cstate="print"/>
          <a:srcRect/>
          <a:stretch>
            <a:fillRect/>
          </a:stretch>
        </p:blipFill>
        <p:spPr bwMode="auto">
          <a:xfrm>
            <a:off x="4648200" y="4876800"/>
            <a:ext cx="2638425" cy="1828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fk2.jpg"/>
          <p:cNvPicPr>
            <a:picLocks noChangeAspect="1"/>
          </p:cNvPicPr>
          <p:nvPr/>
        </p:nvPicPr>
        <p:blipFill>
          <a:blip r:embed="rId2" cstate="print"/>
          <a:stretch>
            <a:fillRect/>
          </a:stretch>
        </p:blipFill>
        <p:spPr>
          <a:xfrm>
            <a:off x="0" y="4547936"/>
            <a:ext cx="3657600" cy="2310064"/>
          </a:xfrm>
          <a:prstGeom prst="rect">
            <a:avLst/>
          </a:prstGeom>
        </p:spPr>
      </p:pic>
      <p:pic>
        <p:nvPicPr>
          <p:cNvPr id="4" name="Picture 3" descr="jfk.jpg"/>
          <p:cNvPicPr>
            <a:picLocks noChangeAspect="1"/>
          </p:cNvPicPr>
          <p:nvPr/>
        </p:nvPicPr>
        <p:blipFill>
          <a:blip r:embed="rId3" cstate="print"/>
          <a:stretch>
            <a:fillRect/>
          </a:stretch>
        </p:blipFill>
        <p:spPr>
          <a:xfrm>
            <a:off x="4343399" y="4550228"/>
            <a:ext cx="4038601" cy="2307772"/>
          </a:xfrm>
          <a:prstGeom prst="rect">
            <a:avLst/>
          </a:prstGeom>
        </p:spPr>
      </p:pic>
      <p:sp>
        <p:nvSpPr>
          <p:cNvPr id="3" name="Subtitle 2"/>
          <p:cNvSpPr>
            <a:spLocks noGrp="1"/>
          </p:cNvSpPr>
          <p:nvPr>
            <p:ph type="subTitle" idx="1"/>
          </p:nvPr>
        </p:nvSpPr>
        <p:spPr>
          <a:xfrm>
            <a:off x="0" y="1219200"/>
            <a:ext cx="9144000" cy="5638800"/>
          </a:xfrm>
        </p:spPr>
        <p:txBody>
          <a:bodyPr>
            <a:normAutofit/>
          </a:bodyPr>
          <a:lstStyle/>
          <a:p>
            <a:pPr algn="l">
              <a:buFont typeface="Arial" pitchFamily="34" charset="0"/>
              <a:buChar char="•"/>
            </a:pPr>
            <a:r>
              <a:rPr lang="en-US" sz="1800" dirty="0" smtClean="0">
                <a:solidFill>
                  <a:schemeClr val="tx1"/>
                </a:solidFill>
              </a:rPr>
              <a:t>President Kennedy was shot on November 22, 1963.</a:t>
            </a:r>
          </a:p>
          <a:p>
            <a:pPr algn="l">
              <a:buFont typeface="Arial" pitchFamily="34" charset="0"/>
              <a:buChar char="•"/>
            </a:pPr>
            <a:r>
              <a:rPr lang="en-US" sz="1800" dirty="0" smtClean="0">
                <a:solidFill>
                  <a:schemeClr val="tx1"/>
                </a:solidFill>
              </a:rPr>
              <a:t>He was shot by a man named Lee Harvey Oswald in Dallas as he rode in a car with the first lady and the governor of Texas.</a:t>
            </a:r>
          </a:p>
          <a:p>
            <a:pPr algn="l">
              <a:buFont typeface="Arial" pitchFamily="34" charset="0"/>
              <a:buChar char="•"/>
            </a:pPr>
            <a:r>
              <a:rPr lang="en-US" sz="1800" dirty="0" smtClean="0">
                <a:solidFill>
                  <a:schemeClr val="tx1"/>
                </a:solidFill>
              </a:rPr>
              <a:t>The new President Lyndon B. Johnson strongly urged the House of Senate to pass the civil rights legislation proposed by Kennedy.</a:t>
            </a:r>
          </a:p>
          <a:p>
            <a:pPr algn="l">
              <a:buFont typeface="Arial" pitchFamily="34" charset="0"/>
              <a:buChar char="•"/>
            </a:pPr>
            <a:r>
              <a:rPr lang="en-US" sz="1800" dirty="0" smtClean="0">
                <a:solidFill>
                  <a:schemeClr val="tx1"/>
                </a:solidFill>
              </a:rPr>
              <a:t>Despite the opposition from the southern congress members Johnson push through the Civil Rights Act of 1964.</a:t>
            </a:r>
          </a:p>
          <a:p>
            <a:pPr algn="l">
              <a:buFont typeface="Arial" pitchFamily="34" charset="0"/>
              <a:buChar char="•"/>
            </a:pPr>
            <a:r>
              <a:rPr lang="en-US" sz="1800" dirty="0" smtClean="0">
                <a:solidFill>
                  <a:schemeClr val="tx1"/>
                </a:solidFill>
              </a:rPr>
              <a:t>The act prohibited segregation in public places suck as hotels, restaurants, and theaters. It also had to do with discrimination in education and employment.</a:t>
            </a:r>
          </a:p>
          <a:p>
            <a:pPr algn="l">
              <a:buFont typeface="Arial" pitchFamily="34" charset="0"/>
              <a:buChar char="•"/>
            </a:pPr>
            <a:r>
              <a:rPr lang="en-US" sz="1800" dirty="0" smtClean="0">
                <a:solidFill>
                  <a:schemeClr val="tx1"/>
                </a:solidFill>
              </a:rPr>
              <a:t>This act also allowed the president the power to enforce the new law.</a:t>
            </a:r>
          </a:p>
          <a:p>
            <a:pPr algn="l"/>
            <a:r>
              <a:rPr lang="en-US" sz="1800" dirty="0" smtClean="0">
                <a:solidFill>
                  <a:schemeClr val="tx1"/>
                </a:solidFill>
              </a:rPr>
              <a:t> </a:t>
            </a:r>
            <a:endParaRPr lang="en-US" sz="1800" dirty="0">
              <a:solidFill>
                <a:schemeClr val="tx1"/>
              </a:solidFill>
            </a:endParaRPr>
          </a:p>
        </p:txBody>
      </p:sp>
      <p:sp>
        <p:nvSpPr>
          <p:cNvPr id="2" name="Title 1"/>
          <p:cNvSpPr>
            <a:spLocks noGrp="1"/>
          </p:cNvSpPr>
          <p:nvPr>
            <p:ph type="ctrTitle"/>
          </p:nvPr>
        </p:nvSpPr>
        <p:spPr>
          <a:xfrm>
            <a:off x="0" y="1"/>
            <a:ext cx="8839200" cy="1447800"/>
          </a:xfrm>
        </p:spPr>
        <p:txBody>
          <a:bodyPr>
            <a:normAutofit/>
          </a:bodyPr>
          <a:lstStyle/>
          <a:p>
            <a:r>
              <a:rPr lang="en-US" sz="3200" u="sng" dirty="0" smtClean="0">
                <a:solidFill>
                  <a:srgbClr val="C00000"/>
                </a:solidFill>
              </a:rPr>
              <a:t>Political Impact of the Assassination of </a:t>
            </a:r>
            <a:r>
              <a:rPr lang="en-US" sz="3200" u="sng" dirty="0">
                <a:solidFill>
                  <a:srgbClr val="C00000"/>
                </a:solidFill>
              </a:rPr>
              <a:t>P</a:t>
            </a:r>
            <a:r>
              <a:rPr lang="en-US" sz="3200" u="sng" dirty="0" smtClean="0">
                <a:solidFill>
                  <a:srgbClr val="C00000"/>
                </a:solidFill>
              </a:rPr>
              <a:t>resident JFK, and Impact of Civil </a:t>
            </a:r>
            <a:r>
              <a:rPr lang="en-US" sz="3200" u="sng" dirty="0">
                <a:solidFill>
                  <a:srgbClr val="C00000"/>
                </a:solidFill>
              </a:rPr>
              <a:t>R</a:t>
            </a:r>
            <a:r>
              <a:rPr lang="en-US" sz="3200" u="sng" dirty="0" smtClean="0">
                <a:solidFill>
                  <a:srgbClr val="C00000"/>
                </a:solidFill>
              </a:rPr>
              <a:t>ights</a:t>
            </a:r>
            <a:endParaRPr lang="en-US" sz="3200" u="sng"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1143000"/>
          </a:xfrm>
        </p:spPr>
        <p:txBody>
          <a:bodyPr/>
          <a:lstStyle/>
          <a:p>
            <a:r>
              <a:rPr lang="en-US" dirty="0" smtClean="0"/>
              <a:t>Johnson’s </a:t>
            </a:r>
            <a:r>
              <a:rPr lang="en-US" dirty="0" smtClean="0"/>
              <a:t>Great </a:t>
            </a:r>
            <a:r>
              <a:rPr lang="en-US" dirty="0" smtClean="0"/>
              <a:t>S</a:t>
            </a:r>
            <a:r>
              <a:rPr lang="en-US" dirty="0" smtClean="0"/>
              <a:t>ociety</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sz="2400" dirty="0" smtClean="0"/>
              <a:t>Goal of great society was to break poverty and racial injustice.</a:t>
            </a:r>
          </a:p>
          <a:p>
            <a:r>
              <a:rPr lang="en-US" sz="2400" dirty="0" smtClean="0"/>
              <a:t>To eliminate poverty and racial injustice he created those programs:</a:t>
            </a:r>
          </a:p>
          <a:p>
            <a:pPr lvl="1"/>
            <a:r>
              <a:rPr lang="en-US" sz="2400" dirty="0" smtClean="0"/>
              <a:t>Medicare – health insurance for Americans ages 65 or older and younger people with disabilities.</a:t>
            </a:r>
          </a:p>
          <a:p>
            <a:pPr lvl="1"/>
            <a:r>
              <a:rPr lang="en-US" sz="2400" dirty="0" smtClean="0"/>
              <a:t>Education – created elementary and secondary education act. </a:t>
            </a:r>
            <a:r>
              <a:rPr lang="en-US" sz="2400" dirty="0"/>
              <a:t>Y</a:t>
            </a:r>
            <a:r>
              <a:rPr lang="en-US" sz="2400" dirty="0" smtClean="0"/>
              <a:t>oung children could get educated. Also created scholarships and low-interest loans for students</a:t>
            </a:r>
          </a:p>
          <a:p>
            <a:pPr lvl="1"/>
            <a:r>
              <a:rPr lang="en-US" sz="2400" dirty="0" smtClean="0"/>
              <a:t>Public transportation – created public and private rail projects.</a:t>
            </a:r>
            <a:endParaRPr lang="en-US" sz="2400" dirty="0"/>
          </a:p>
        </p:txBody>
      </p:sp>
      <p:pic>
        <p:nvPicPr>
          <p:cNvPr id="10242" name="Picture 2" descr="File:Medical Care Card USA Sample.JPG">
            <a:hlinkClick r:id="rId2"/>
          </p:cNvPr>
          <p:cNvPicPr>
            <a:picLocks noChangeAspect="1" noChangeArrowheads="1"/>
          </p:cNvPicPr>
          <p:nvPr/>
        </p:nvPicPr>
        <p:blipFill>
          <a:blip r:embed="rId3" cstate="print"/>
          <a:srcRect/>
          <a:stretch>
            <a:fillRect/>
          </a:stretch>
        </p:blipFill>
        <p:spPr bwMode="auto">
          <a:xfrm>
            <a:off x="0" y="304800"/>
            <a:ext cx="1935449" cy="1368840"/>
          </a:xfrm>
          <a:prstGeom prst="rect">
            <a:avLst/>
          </a:prstGeom>
          <a:noFill/>
        </p:spPr>
      </p:pic>
      <p:pic>
        <p:nvPicPr>
          <p:cNvPr id="6" name="Picture 4" descr="http://www.whitehouse.gov/sites/default/files/first-family/masthead_image/36lj_header_sm.jpg?1250885677">
            <a:hlinkClick r:id="rId4"/>
          </p:cNvPr>
          <p:cNvPicPr>
            <a:picLocks noChangeAspect="1" noChangeArrowheads="1"/>
          </p:cNvPicPr>
          <p:nvPr/>
        </p:nvPicPr>
        <p:blipFill>
          <a:blip r:embed="rId5" cstate="print"/>
          <a:srcRect/>
          <a:stretch>
            <a:fillRect/>
          </a:stretch>
        </p:blipFill>
        <p:spPr bwMode="auto">
          <a:xfrm>
            <a:off x="3124200" y="5333999"/>
            <a:ext cx="2695575" cy="15240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667000" y="228600"/>
            <a:ext cx="3810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latin typeface="Century Gothic" pitchFamily="34" charset="0"/>
              </a:rPr>
              <a:t>1968 Social &amp; Political </a:t>
            </a:r>
            <a:r>
              <a:rPr lang="en-US" dirty="0" smtClean="0">
                <a:latin typeface="Century Gothic" pitchFamily="34" charset="0"/>
              </a:rPr>
              <a:t>Turmoil</a:t>
            </a:r>
            <a:r>
              <a:rPr lang="en-US" dirty="0" smtClean="0">
                <a:latin typeface="Century Gothic" pitchFamily="34" charset="0"/>
              </a:rPr>
              <a:t>.</a:t>
            </a:r>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dirty="0"/>
              <a:t> </a:t>
            </a:r>
            <a:r>
              <a:rPr lang="en-US" dirty="0" smtClean="0"/>
              <a:t>        </a:t>
            </a:r>
            <a:r>
              <a:rPr lang="en-US" i="1" u="sng" dirty="0" smtClean="0"/>
              <a:t>SNCC </a:t>
            </a:r>
            <a:r>
              <a:rPr lang="en-US" dirty="0" smtClean="0"/>
              <a:t>                          </a:t>
            </a:r>
            <a:r>
              <a:rPr lang="en-US" i="1" u="sng" dirty="0" smtClean="0"/>
              <a:t>SCLC</a:t>
            </a:r>
            <a:endParaRPr lang="en-US" dirty="0"/>
          </a:p>
        </p:txBody>
      </p:sp>
      <p:sp>
        <p:nvSpPr>
          <p:cNvPr id="3" name="Content Placeholder 2"/>
          <p:cNvSpPr>
            <a:spLocks noGrp="1"/>
          </p:cNvSpPr>
          <p:nvPr>
            <p:ph idx="1"/>
          </p:nvPr>
        </p:nvSpPr>
        <p:spPr>
          <a:xfrm>
            <a:off x="457200" y="1600200"/>
            <a:ext cx="3962400" cy="4525963"/>
          </a:xfrm>
        </p:spPr>
        <p:txBody>
          <a:bodyPr>
            <a:normAutofit/>
          </a:bodyPr>
          <a:lstStyle/>
          <a:p>
            <a:r>
              <a:rPr lang="en-US" sz="2000" dirty="0" smtClean="0"/>
              <a:t>The SNCC was the Student Non-Violent Coordinating Committee</a:t>
            </a:r>
          </a:p>
          <a:p>
            <a:r>
              <a:rPr lang="en-US" sz="2000" dirty="0" smtClean="0"/>
              <a:t>Students would nonviolently protest to demand civil rights to African Americans across the country</a:t>
            </a:r>
          </a:p>
          <a:p>
            <a:r>
              <a:rPr lang="en-US" sz="2000" dirty="0" smtClean="0"/>
              <a:t>These people performed “sit-ins”, which were nonviolent sessions of sitting in segregated places until being either served or arrested </a:t>
            </a:r>
            <a:endParaRPr lang="en-US" sz="2000" dirty="0"/>
          </a:p>
        </p:txBody>
      </p:sp>
      <p:sp>
        <p:nvSpPr>
          <p:cNvPr id="6" name="TextBox 5"/>
          <p:cNvSpPr txBox="1"/>
          <p:nvPr/>
        </p:nvSpPr>
        <p:spPr>
          <a:xfrm>
            <a:off x="5181600" y="990600"/>
            <a:ext cx="3657600" cy="6414909"/>
          </a:xfrm>
          <a:prstGeom prst="rect">
            <a:avLst/>
          </a:prstGeom>
          <a:noFill/>
        </p:spPr>
        <p:txBody>
          <a:bodyPr wrap="square" rtlCol="0">
            <a:spAutoFit/>
          </a:bodyPr>
          <a:lstStyle/>
          <a:p>
            <a:pPr>
              <a:buFont typeface="Arial" pitchFamily="34" charset="0"/>
              <a:buChar char="•"/>
            </a:pPr>
            <a:r>
              <a:rPr lang="en-US" sz="2000" dirty="0" smtClean="0"/>
              <a:t>The SCLC was the Southern Christian Leadership Conference</a:t>
            </a:r>
          </a:p>
          <a:p>
            <a:pPr>
              <a:buFont typeface="Arial" pitchFamily="34" charset="0"/>
              <a:buChar char="•"/>
            </a:pPr>
            <a:endParaRPr lang="en-US" sz="2000" dirty="0"/>
          </a:p>
          <a:p>
            <a:pPr>
              <a:buFont typeface="Arial" pitchFamily="34" charset="0"/>
              <a:buChar char="•"/>
            </a:pPr>
            <a:r>
              <a:rPr lang="en-US" sz="2000" dirty="0" smtClean="0"/>
              <a:t>Dr. Martin Luther King was the president of this group/organization</a:t>
            </a:r>
          </a:p>
          <a:p>
            <a:pPr>
              <a:buFont typeface="Arial" pitchFamily="34" charset="0"/>
              <a:buChar char="•"/>
            </a:pPr>
            <a:endParaRPr lang="en-US" sz="2000" dirty="0"/>
          </a:p>
          <a:p>
            <a:pPr>
              <a:buFont typeface="Arial" pitchFamily="34" charset="0"/>
              <a:buChar char="•"/>
            </a:pPr>
            <a:r>
              <a:rPr lang="en-US" sz="2000" dirty="0" smtClean="0"/>
              <a:t>This group sought to unite leaders of the black community</a:t>
            </a:r>
          </a:p>
          <a:p>
            <a:pPr>
              <a:buFont typeface="Arial" pitchFamily="34" charset="0"/>
              <a:buChar char="•"/>
            </a:pPr>
            <a:endParaRPr lang="en-US" sz="2000" dirty="0"/>
          </a:p>
          <a:p>
            <a:pPr>
              <a:buFont typeface="Arial" pitchFamily="34" charset="0"/>
              <a:buChar char="•"/>
            </a:pPr>
            <a:r>
              <a:rPr lang="en-US" sz="2000" dirty="0" smtClean="0"/>
              <a:t>They believed if it could educate average African Americans and get the right people elected to the public office, it could bring an end to segregation</a:t>
            </a:r>
          </a:p>
          <a:p>
            <a:pPr>
              <a:buFont typeface="Arial" pitchFamily="34" charset="0"/>
              <a:buChar char="•"/>
            </a:pPr>
            <a:endParaRPr lang="en-US" sz="2000" dirty="0"/>
          </a:p>
          <a:p>
            <a:pPr>
              <a:buFont typeface="Arial" pitchFamily="34" charset="0"/>
              <a:buChar char="•"/>
            </a:pPr>
            <a:r>
              <a:rPr lang="en-US" sz="2000" dirty="0" smtClean="0"/>
              <a:t>The people expressed opinions using mass demonstrations and public protests</a:t>
            </a:r>
          </a:p>
          <a:p>
            <a:endParaRPr lang="en-US" sz="1600" dirty="0"/>
          </a:p>
        </p:txBody>
      </p:sp>
      <p:pic>
        <p:nvPicPr>
          <p:cNvPr id="8" name="Picture 7" descr="15663.jpg"/>
          <p:cNvPicPr>
            <a:picLocks noChangeAspect="1"/>
          </p:cNvPicPr>
          <p:nvPr/>
        </p:nvPicPr>
        <p:blipFill>
          <a:blip r:embed="rId2" cstate="print"/>
          <a:stretch>
            <a:fillRect/>
          </a:stretch>
        </p:blipFill>
        <p:spPr>
          <a:xfrm>
            <a:off x="3810000" y="4724400"/>
            <a:ext cx="1476185" cy="187452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1"/>
            <a:ext cx="7772400" cy="762000"/>
          </a:xfrm>
        </p:spPr>
        <p:txBody>
          <a:bodyPr/>
          <a:lstStyle/>
          <a:p>
            <a:r>
              <a:rPr lang="en-US" dirty="0" smtClean="0"/>
              <a:t>National Organization Of Women  </a:t>
            </a:r>
            <a:endParaRPr lang="en-US" dirty="0"/>
          </a:p>
        </p:txBody>
      </p:sp>
      <p:sp>
        <p:nvSpPr>
          <p:cNvPr id="3" name="Subtitle 2"/>
          <p:cNvSpPr>
            <a:spLocks noGrp="1"/>
          </p:cNvSpPr>
          <p:nvPr>
            <p:ph type="subTitle" idx="1"/>
          </p:nvPr>
        </p:nvSpPr>
        <p:spPr>
          <a:xfrm>
            <a:off x="304800" y="1066800"/>
            <a:ext cx="8686800" cy="5410200"/>
          </a:xfrm>
        </p:spPr>
        <p:txBody>
          <a:bodyPr>
            <a:normAutofit/>
          </a:bodyPr>
          <a:lstStyle/>
          <a:p>
            <a:pPr>
              <a:buFont typeface="Arial" pitchFamily="34" charset="0"/>
              <a:buChar char="•"/>
            </a:pPr>
            <a:r>
              <a:rPr lang="en-US" sz="2200" dirty="0" smtClean="0">
                <a:solidFill>
                  <a:schemeClr val="tx1"/>
                </a:solidFill>
              </a:rPr>
              <a:t>National Organization for Women (NOW) is an organization founded in 1966</a:t>
            </a:r>
          </a:p>
          <a:p>
            <a:pPr>
              <a:buFont typeface="Arial" pitchFamily="34" charset="0"/>
              <a:buChar char="•"/>
            </a:pPr>
            <a:r>
              <a:rPr lang="en-US" sz="2200" dirty="0" smtClean="0">
                <a:solidFill>
                  <a:schemeClr val="tx1"/>
                </a:solidFill>
              </a:rPr>
              <a:t> Betty Freidan also the president of the (NOW) wrote a book called the </a:t>
            </a:r>
            <a:r>
              <a:rPr lang="en-US" sz="2200" i="1" dirty="0" smtClean="0">
                <a:solidFill>
                  <a:schemeClr val="tx1"/>
                </a:solidFill>
              </a:rPr>
              <a:t>Feminine Mystique </a:t>
            </a:r>
          </a:p>
          <a:p>
            <a:pPr>
              <a:buFont typeface="Arial" pitchFamily="34" charset="0"/>
              <a:buChar char="•"/>
            </a:pPr>
            <a:r>
              <a:rPr lang="en-US" sz="2200" dirty="0" smtClean="0">
                <a:solidFill>
                  <a:schemeClr val="tx1"/>
                </a:solidFill>
              </a:rPr>
              <a:t>It talks about the experience of women giving up careers to be homemakers so she suggested the idea of women being nothing but happy </a:t>
            </a:r>
          </a:p>
          <a:p>
            <a:pPr>
              <a:buFont typeface="Arial" pitchFamily="34" charset="0"/>
              <a:buChar char="•"/>
            </a:pPr>
            <a:r>
              <a:rPr lang="en-US" sz="2200" dirty="0" smtClean="0">
                <a:solidFill>
                  <a:schemeClr val="tx1"/>
                </a:solidFill>
              </a:rPr>
              <a:t>The sole purpose of the (NOW) was "To take action to bring women into full participation in the mainstream of American society now, exercising all privileges and responsibilities thereof In truly equal partnership with men.“</a:t>
            </a:r>
          </a:p>
          <a:p>
            <a:pPr>
              <a:buFont typeface="Arial" pitchFamily="34" charset="0"/>
              <a:buChar char="•"/>
            </a:pPr>
            <a:endParaRPr lang="en-US" sz="2000" dirty="0">
              <a:solidFill>
                <a:schemeClr val="tx1"/>
              </a:solidFill>
            </a:endParaRPr>
          </a:p>
        </p:txBody>
      </p:sp>
      <p:pic>
        <p:nvPicPr>
          <p:cNvPr id="4" name="Picture 3" descr="bfriedan.jpg"/>
          <p:cNvPicPr>
            <a:picLocks noChangeAspect="1"/>
          </p:cNvPicPr>
          <p:nvPr/>
        </p:nvPicPr>
        <p:blipFill>
          <a:blip r:embed="rId2" cstate="print"/>
          <a:stretch>
            <a:fillRect/>
          </a:stretch>
        </p:blipFill>
        <p:spPr>
          <a:xfrm>
            <a:off x="304800" y="4454768"/>
            <a:ext cx="1828800" cy="2250831"/>
          </a:xfrm>
          <a:prstGeom prst="rect">
            <a:avLst/>
          </a:prstGeom>
        </p:spPr>
      </p:pic>
      <p:pic>
        <p:nvPicPr>
          <p:cNvPr id="5" name="Picture 4" descr="5016234_orig3.jpg"/>
          <p:cNvPicPr>
            <a:picLocks noChangeAspect="1"/>
          </p:cNvPicPr>
          <p:nvPr/>
        </p:nvPicPr>
        <p:blipFill>
          <a:blip r:embed="rId3" cstate="print"/>
          <a:stretch>
            <a:fillRect/>
          </a:stretch>
        </p:blipFill>
        <p:spPr>
          <a:xfrm>
            <a:off x="2286000" y="4648200"/>
            <a:ext cx="2844800" cy="1898015"/>
          </a:xfrm>
          <a:prstGeom prst="rect">
            <a:avLst/>
          </a:prstGeom>
        </p:spPr>
      </p:pic>
      <p:pic>
        <p:nvPicPr>
          <p:cNvPr id="6" name="Picture 5" descr="05friedan3_lg.jpg"/>
          <p:cNvPicPr>
            <a:picLocks noChangeAspect="1"/>
          </p:cNvPicPr>
          <p:nvPr/>
        </p:nvPicPr>
        <p:blipFill>
          <a:blip r:embed="rId4" cstate="print"/>
          <a:stretch>
            <a:fillRect/>
          </a:stretch>
        </p:blipFill>
        <p:spPr>
          <a:xfrm>
            <a:off x="5181601" y="4321778"/>
            <a:ext cx="1524000" cy="2373011"/>
          </a:xfrm>
          <a:prstGeom prst="rect">
            <a:avLst/>
          </a:prstGeom>
        </p:spPr>
      </p:pic>
      <p:pic>
        <p:nvPicPr>
          <p:cNvPr id="7" name="Picture 6" descr="femminine20mytique.jpg"/>
          <p:cNvPicPr>
            <a:picLocks noChangeAspect="1"/>
          </p:cNvPicPr>
          <p:nvPr/>
        </p:nvPicPr>
        <p:blipFill>
          <a:blip r:embed="rId5" cstate="print"/>
          <a:stretch>
            <a:fillRect/>
          </a:stretch>
        </p:blipFill>
        <p:spPr>
          <a:xfrm>
            <a:off x="7010400" y="4518867"/>
            <a:ext cx="1447800" cy="233913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66800"/>
          </a:xfrm>
        </p:spPr>
        <p:txBody>
          <a:bodyPr>
            <a:normAutofit/>
          </a:bodyPr>
          <a:lstStyle/>
          <a:p>
            <a:r>
              <a:rPr lang="en-US" sz="4800" b="1" dirty="0" smtClean="0">
                <a:latin typeface="Agency FB" pitchFamily="34" charset="0"/>
              </a:rPr>
              <a:t>Anti-Vietnam War Movement</a:t>
            </a:r>
            <a:endParaRPr lang="en-US" sz="4800" b="1" dirty="0">
              <a:latin typeface="Agency FB" pitchFamily="34" charset="0"/>
            </a:endParaRPr>
          </a:p>
        </p:txBody>
      </p:sp>
      <p:pic>
        <p:nvPicPr>
          <p:cNvPr id="8" name="Content Placeholder 7" descr="untitled.png"/>
          <p:cNvPicPr>
            <a:picLocks noGrp="1" noChangeAspect="1"/>
          </p:cNvPicPr>
          <p:nvPr>
            <p:ph idx="1"/>
          </p:nvPr>
        </p:nvPicPr>
        <p:blipFill>
          <a:blip r:embed="rId2" cstate="print"/>
          <a:stretch>
            <a:fillRect/>
          </a:stretch>
        </p:blipFill>
        <p:spPr>
          <a:xfrm>
            <a:off x="152400" y="990600"/>
            <a:ext cx="2514600" cy="1575907"/>
          </a:xfrm>
        </p:spPr>
      </p:pic>
      <p:sp>
        <p:nvSpPr>
          <p:cNvPr id="10242" name="AutoShape 2" descr="data:image/jpeg;base64,/9j/4AAQSkZJRgABAQAAAQABAAD/2wCEAAkGBhQSEBQUEhQVFBUUGBoYGBUXFxgXHRgXFBcWGBgXFRcYHCceGh0jGRgYIC8gJCcpLCwsFx4xNTAqNSYtLCkBCQoKBQUFDQUFDSkYEhgpKSkpKSkpKSkpKSkpKSkpKSkpKSkpKSkpKSkpKSkpKSkpKSkpKSkpKSkpKSkpKSkpKf/AABEIALEBHQMBIgACEQEDEQH/xAAcAAAABwEBAAAAAAAAAAAAAAAAAQIDBAUGBwj/xABEEAACAgAFAgQDBAgDBgUFAAABAgMRAAQSITEFQQYTIlEyYXEHI4GRFDNCobHB0fBSYnIVJYKywuEkQ3OSszVTk6LS/8QAFAEBAAAAAAAAAAAAAAAAAAAAAP/EABQRAQAAAAAAAAAAAAAAAAAAAAD/2gAMAwEAAhEDEQA/AOo6MEExIKYTpwDLJgacPVgtOAZ0YGnDunBacA2EwNOHNOBpwDejB6cL04PTgG9OBpw5WBpwDdYPThenA04BFYAGF1gVgEgYOsHWDrAJrArCqwKwCcDCqwMAnAODIwKwCSMFWF4KsAk4KsKrArAJwAMKrArAJrArCqwVYAhgsKrArAJ04PB1grwE3RgimOMt1OVRcUzgGmpXPuCWUjgn9/fnErpPi2WKyjudJ3DsW1ctbk2QCbsbc/PAda04LTjPZbx9AYg0lJJR1Jd8f4TW4PtyMaSFtSqw4YAj8cA3pwCMOlcJrAN1gVhdYKsAmsFWF1gsAmsCsKrArAJrAwqsFgCrAAwqsDAJrAwrAwBVgiMKrAwCcCsHgxgE1gqwojBDAFWBWDwMAnArCqwKwCawMKrBYAqwWFYKsAnAwqsFWASRhJGFt7nEKbrMCGmlQH2v+mA5JkMwfL00wYCt+5r+m/fjCZPTYOwbcE2RweDvvq/ccN5bMFedIogMBVgc2SK97+gw9m7ZKQ3q+Em+xJN962HAwEbJZvU2kcr3F9qF/v8A7vHU/A/XGlLxsxYgKBZ2UKv7O1GzzvewNY5R0/KvEWLAG+19rO/B/LnGo6L4yXK+mJNTsQTqPuQGWgeT25o70cB1wjCDhjpHUBPAklaS3K+zA0RiQRgEnBYOsCsAnBVhRGBWATgYPArAJrArB1gEYBODwdYFYAsDB1iofOt+nrH+yYSa+ZYm/wAlrAWuBhVYFYAsDAwdYBOCOFYLAFgDB3gDAFgYPBYAsDB4FYAsFhnO5+OFdUrrGtgW5AFnYc4pc948ykYb7wOQLpd77V9b964OA0FYazE4RdTEAcC9hZ2A/PHMs59p0xBKhU5oUdhR31VRxiOr+KJsw2uWVrHAUkdqo0QPfj3PucBteu/aTLply7xJZ1KzqCVC3Q02fXsO4AOKjJeIE0aWLLp4qhdnn8gPxv8AHHwSoBupPysjn+zg/wBMrtt7WTX4nfAanKOdUgIrUfU+x1HYiwBxY/h74TBKzPsNKCxqNsLB222/Zv8A92FMzmMNHpV2JBDdq2ANnahxv/TETNWNqbj2BolvUS1fKu3HJGAsp5iFXX3vdT8+3FjtiNPEA3maTYKm6O4I963or9d8PRLqFHZdqvudybofWsMrP6tI20fEPqbO1+wwGz6J9oMnk+WDbfsswvSCOKvt22/DDXVPEeaZQRmCKrZQI9Vnb1D8Py+ZxlMpGqt/D6dga5/HEzNZhVZWZiCPpXbnvzgLbJ/aJm0fVJ6rNGNlFbb2un5bWP34lSfapOshBji0k7D1Cr4F6vV+Q57YonKuqhyKY2PoR+7/ALYrmDB6bkAWpOw3+IH++cB1jw541TMERyDRKTW3wk1dXdgn2+Y3xpTHjg/6aY5PMBI00R2JIIFbHY7Dce2Oj+FvHqS6IpgUNBVcktekbmRibBNj994DX1giMOMuE1gEYIjCjgsAWBg7wDgCxnZ2/wB6x/8ApV+6U40WM1mj/vaL/R/0S4DTMuE4VgsAWBg8EcARwDgYLAHgsHgYAqwMZqfx5CjurI1qxWlKkkKd2IsFRVHftiP1j7T8nAALd3PMagWuxNsSaA2razuNq3wGtrGA8WfafFH5kMCmVwSjsGKBCDRpl3JB9iOMZjxH9p80rgwOyR2fRVGiANMhN6q3423+WMFm5wzE1uTd/XAWvVuuS5jSXdmAHBcmmJ3oXtsFH4YhRZsA0brv/f44YhhYgkDZRZ37bDa+cFJzeAlZ2ZXQAAgj37gAVwKuv5Yg19NsAP7/AN/TByAdgaH974A9JH9/2cPtGr1ppaAvUQN+9e49u/v7mOs5qu2FSDgkA3vx/UYDaR5pSVU1qBNqN6saea9sJeTTJRJOvYV2PBPy39x2xBn6kWkBUEJKCbN0dXLAgkrV88+2LHLwLIAt7rQujR243Ox/D298ArMREMQAT6ksm91FChX0JxV9QmrMvQuxt3ooSNq7Er+Nj2xb5icEW/7FiuCff3vaj/diB1GBVXzTvYF1QBNk2aHc7EA7+5wDmYzIIFg2pHsd3omvwA/I/TD8kIZDY2AN+4qrJ74gwzmaOqGs1Xbc87fge388SoYh6k42KsTYN7qQL5B3F3vgB0+Pg35iqaFdgRf4c4anyWhjIhLKRvq1WtVz34/vbDGTkEMpQDg/XYcXXy7b8Ysyqu5QXpkHYnYirA9h+OAhCfUiFiRvYNCtgef77nEvIgGPnS6m/qDsBXb/ALYYUlQQBYDgVt8Ox4+tYayA/wDEN3HtYNWL/dvtzgNFD4hzEBDLK4UrYB9QN8+lrB3GNL0f7SPgXMRtwLlWubO7JQoVXH5YwX6Zdg7iwKI4/wC+xwpXBaxwBf0Pt+WA6/N4oyq1cymxdLbHi9woJH41iT0vqceYQPE1juDsR8mHbHHA40gj6325/qcTun9SkhYPExVh+/5MO45wHYCMEcc9ynjeYOGZw6HldI+VgVVGuO3GNz0/qcc66onDbCx3XULAYdjgJGMtnP8A6rF9B/yv/XGqxlc+3+84/wDgH5g/1wGpOCBwJHABJ2A3OEhxWrtV32qrv8sAo4TjN9Y+0DKwoSjiZ+Ake9njduAB33+l4w3UvtVzTIwj8tLFB1Wyp9xqJX8xgOi+IPFmXyaXK4LHZY1ILtuAaUngdycYfqX2wOQywQKGJIDM10KPqqqJutvkecc2eUkliSSTZJ5JJ3J9zZP54Rq5+eA3L/atnPKAuMEHd1QWaA2Oq1u+aA52xFzP2o59vWsixr8IAjQgn/iUm9/ptjGEYW0vpA5r8u/9bwFhn+pGT1yNu3JChd7ugKr3423xWZifW9rq47m+P4DBZmYtWok0NsNpJsRQ371vt7HAGTZ/D+7wWja8BdubwZYsd/7GASX39h/e2H0hBsgbdt+54sdsM6vbbCWauCaI3B2s/S8ATn/vzzhBG3ODBwoTfL8fb6YBK7b/AL8WGTeN1+8HGyjXpoc7ajxdnb54hLMACO1fgf3XhoT1+yPxv58VX9jAbIKZUcDc36Sa9S0Ko9t749ziJDK3mhVvSpGoWCdR7tX90B7Ya6ZmmRlBJ33FnswNH6X3Hzxb5fp7S5oRxIryyAlV1qpLKqmgXYBvTvW59Lc8EEdTy7LKpTcWDR7Fux+Wx4xNzkY8miAS9Ajmrvjtt/EYs+oeGcxlngWUxmWewI1YkJTIASxCj1XvtQ9zzir6orByjI/xEOFYWCPTp542O97Hm8BS5hClqhI0cMBR02TV+4J5/qcP9OhIp2N+x7CjX86+eLqDoaaneOQaCtqDrL2VsqU03VlACD33wxN09WQgBgTVqDyDRvTXcb/j7nAU2dapA5CjajTAb6WGygA/O/mMXGRcMASxOqzqoA7UDdfh+WHD4YgHp8xiPaxZom+PmD2/hgun9NIQMpNaSWUgMBqawARxtXvZvjAVuYkAkdRW7hm9gOKv2uvzOFk1It6l+EXWx5J57dsTx02PSKTYGRtVAs6lv8w/Z0tvtybxYx5GAtSF3amZFsAmwNAcVyCGOx30nnAU+WUqzhgKJJ9/xHsN8HBFrU1+2ORVj2G/O38MWr57LqNMcTa9W4Yq4pk4AIs7FT774QufWwoVA4PCVs29Kw979O4Fau+9BXmJkU6t9IJJ352HfnkHBZJjpJPfft+4DGhmyrnQojCBwTuy8epqcnfVVAVfAJ+UoZaZyimSowmnSNrW2IJqt7PO+99tsBlwd6Fmqs0Tsfpxv74tMlmpY2LIWSxub0ggHknbjfGgy/QE0gOXbkVqNVrZq2r3xaQwIh9EQBHB02fzO+ApX8TTg15wI07kEd/mBdgd8Vj9Uu7a2I+PU2r5G7vb69sbM5lv8J/9uKbMkmcE3fFV/LAZv/buZ2XzdSjYAyA7b+5vj3xU57Oz6dJlsMo9AlGwYbqV1dvhIx0gxGvhfDcuUVhTKxHsQD/EYDkM2WkBoo4v/Kf5c9vzxFkUgcEfXHVsz4SyklkwgE7WqlD+aEYgZjwREQdEk6fIMGHBHDg9j/DAcx070fxwlI2Y+lS30BPeuB88bnM+C2AAWUNRNF0B5s0SPn3xXTdCzUTaotBJUhyh03uNgD/e2AyT2OQQfmKwS3tXfj8cW2ayUwbVJBubsncXvuSo99+TziufqJWwF0XV7b7e9ja+dvYYAdRyTRkB+SLqjt+P4j88Rlb8/b5Ykh2NG3JJP7RJ7EkDnit67YEZo+ksfoSNyLodr+mAjDAdSPcYkpPu2lmXUTuN/wA/e9xXzw7mZdSIuolgCD7VVKAAPYAfhgK9SNvrh2ZFB9BJB52/d9PnhamrU8E3XG/v+H1wMvmnjt0I1UVPB9LDgX3257VzvuEcG9hgNl9ub2uxxftfvi/zjx5aUCPYEEvyzDbYC9hfyrnFavTnjIVQJLBGxB/f+yRsSe2AGQgVfUpOrTYFXyO9cf0xFGbXQisl6BVg1+eJmTzLRMKhNqaJoltySN/lttW4Hud6xzXNE2STuOa2ri7vAb3pmX8tWE0X3l7OxGxUFShN0V9WwvYkEYsI8+IJgYoUYIFkDC46LoxdFdTqFKY3sXsK77NZnLxeRA2uP1I5kR2XZiAxJVieEAsbHb5nEPpWUuDRLNokF6D5gIPpia2JIBQlgLX3+oAWkU0jqxlsGMWrlvMIYg0rksSV9THUCLqttsFnCGkL7x+shVVaFqdX3YO3CkECv2ubNCcGMFpFpCrLqXYkp5T0iCiSrFjwQwshbq1yZRpWjYSedrNyhUQuouJkBqwG0ghV2PxVqJC4BxYpMzmZXjlMmjW5CBW9SRhUDqSDVqrVZGqvpinHQ8w8fmrKphtDqUr5QICiMGiKJZ1B25s71i/6R0iWCaaQtHCXOiOZpE1PFdqQlltWlyt7HYH2wzPkoGYq2YlZA5YQxJpVvSrouuX0sSpCAhQDYHIBARM1mGaa1AjMzLQ0gU3khV0AmwjFC5XYEnmyMNZ7LrHJuX1OxUaWN6lbVotTW2phQ3IvY6CcWGZ6vCERI4VrWb85mloMT6iNQ1GtqPAocDeP1fr8zFVDMkbgSKVpNcZ/VuuitiAT+OAaPQZFYxVpjdx5jSuI2JDOSIjIdft8IptZP1TBlIUCPr9YDhFgFlVGqtGoAatyTer1XRrFc+bViWKjXq2bvzISR8/VhvLz6XX/ACKfzOr+uAsf0yAVoiLHa2lYknZaNR6eADtxviTl+oMrbMiLfCKse+/xFQC3PJJxUZRLNi/lXNgEWPyxZZfprNVgWfk2313AwGjGaj0IfcdjzuecTMpmUbTW+2GW6d6Bd8V9Bvx2AxO6bkgoFDYfl+Hz+mAmo3bfEpYduThIQcgfnth8tgGjlz/iOKHNNpziRk2zAUfrf9MaPVjL9UP+88v32Xv/AJnwGg/Qj7nBfoh+eLGbLELqu7Nce94wfiLPyrmZEEkiqKIAYjZlB2oj54DTPD8v34bZMP8ATTry8THclFv5kCj+8YW+UwFNmB8sRJE2xPzsLD+/6Yq5s0QD2wDckXzGIWZyIbkKa9xf8cO/p7UeB+BxFn6ma5UD51/XAVWY6AhPwJz7V/A4hTeF1BBU6a3AGJOY6yxvi/kDiO3Uyd99/kf3HAVE/h5kNqw+pse/yI/sYgZnp7CveqJA/ee/fnFxP1Fz/ir6fwxBm1km9Q/D+pwEKKOviAJpgDv+1p9RsdqO49zzhhlbnnbgb8fTFgOnnuwH1rA/2OD+3+8f3xgIQkdgfSAdiWIJKgXdbj3v8MPdOluQjVoYMV9I3Kn0/QgtQI5on5YknpBHBP8AH+/yxGORKm7F/Nfn7jnALzPWZItQVyTqOo0NynpFjcCiCQN/neNAvSY5FDA6bAvfYmhdCjRvnGVMOmxpUjjb+hJAwUkbEADUKvYUdzW543oAfgPbAdN8SdOGXd5EAcGGVSl05YUfK3LayY5fQ2nVS2RsLhZIRKtZnzHkUDVGUKg6zr8wsV1CmAX4jXcbgCv6iInzmp/QHhVmUOXIIOhETzG2U6zsTVA8YkZjM+dmswsLLITBWhm1SSnTG0uhEWn9MZGntwvJwAlz8YMCOmtHbckKrKRmJLC1sNSyKljeqF829MEhWSFEmmKklTBsXhy60GrfSUmlBsgV5Z7bFnoE0mXzXlklIHbSUWMOPLkHmKnlyJQIDKTQ2ZfrbXUIZcrnXyMKyepWN2NZQ69zuQAaOxN+ocGsBPzUeWiVJw7efNIsh0kMAp2oIFLOfWi6ToFKTfYpmXRl4y8mnzZCArF9S+gops3uLD6Tt6F2I2FDL0mR7llpAYVlV/h9Ej6DSnTpNnXqUEUdz6sOdSgeaLLIk3mrl/vGjIIaNfToN/8AmXpY3yAy/M4CTncuSzJrB9S+s7pqjMhZQwagdlu1sFPY1i7nzQmzEMraJw6Ro1DSZXXRFI4W/SQjbqu6lNjucVXTepLDD5+ZRJElLN5W6uz66BTb07sxJB+EMN+MV8+Q8t8uYrmgkkBRlQqWtNJEtD9ZYdqrf1GtiFBuTNhGmj8pqsMpOxQI7yaSTwWh9HB3NgdsWEc8D+W7TFTTrJYoqsERcsov1UijcCiTQF4rZfDck2a1co6CUuOSihARpYiiTQ2ND32IxD6hHqg1Muh0lVHATSAjIAFAB2J06iK3O/fAW6+IGbLrpBDwsCxOykJKdKDQLNjSTdWSbNY0J8UKrZa9KGaLUQyMzazpK7ISAAnqokH1D2Ixk3hYxSHT6JJAfTS1p5AQC1OmyduTyb3em8NtKsUKWssfnsWYel45CGhbzF20lBW17lhWzABqMx4qmMuWDeUgaJSXAsCWSNiZFYmiophosEbk8DFh1HrDSzacvPPE2lEICIyrpZJnY77MYWoXsRtztjBeI4p4srGcwYTUg8pY6YJSvayhlrcesbteo8DbFUDJl0OmRoTq0jRzY3s72N97+QwHWE8ZySSSRwhGeHstsJUU+t9t1oDsTRbe6xSR+J5ooHhRgxQSppZ5EddZrzPOkvzCrMxCr2jvhhhjovXI1izP6LHUi6ZAJNtSsGSk0Vbtq1ED0jnesZaPONC5gOjzFlEe1FL1jdCFv4thVUOBgNjkfGeZRtbiIyBIFkjPmMTCp1a0Ngays6+o7Xf+E031PxBmJcyJIvSYZZHrexFl2CmIhUJbUQ9NX7Q22xivE2bledXRpBGyJHF6qUAk1HaMVG4PpJB9N1WCz+ekDyAqfWiozWeAdydtwWk+XI98B0vxD4zaeSNckBKrCKR/Wy6XjdmEOtDQb0gFTvprbcYmdd6152TyU8MKmTNSxo1fFHo1l1EmnsyFBexv8ua9PaSGUZQAsPNEpkRWIZF8uTWooEekBSewY++NN486nE3TMpHlStJIXZFsglI5GLah8Vu2odzqvasBfeIftEEObykKRuthZZlBQnS6yKIABYZg3q2O+kAXe151nxPpiDRISJIi6TNpEatqVVWRWdW1G9lG5qh3rknj0xLPUdq8KpAArEszL6pG2W7BfSGsauw9OIvX82+lIWjZfLqVRrZrOorQQ7A6dQ2PO/c4DqPWuqySNpjnVIW8tgwVw48tj5qDkMWK6QNq1d8V2Z8WxJmJkZl0JlRMIyCHMmhpTHrur8uiQBtY53xT5CCdVihCAyShmiLyBAykuwI1AnUVUgDbavcnFd4h8A5kRyZ4yRN5YDuoslfLVdHHIpVH77wFxmusxmKNI3VMxM8fpVQ4VGKsdVnfZgu2+90BuInWPEWWVmCAH7pXWysYZpBqSmu6KncE9hXfGKy+TOYWMAafvGDyepl+8YMBQWoyADSlvVfasavq/h548pHmsu6yOmqNlo6lG5SZCGA1KrABdwAfb04COml5G8onZI5NiGDrReVVJ2NLQN1wfe8P5LKJ6ZC9D0tpMX7LE2pDUoNA9z7/ADxm/wDaBDtH9zGHBXWdMYR3jCu5Kb7kfSyLxb5FpMvGsTHzpKfMFAzMBD918dWHVozI42sUCObwEHMZBlRm1uWUeYDvvDQDltIamR2QHfhuBvpTnOmuITLq1AbnQwkX4qrUvOxDXxQINEYj9K68ROVK6klqPS7t6YSd1oAjdCL2IsA1gZScrC0YLEi4mUFeJJCKJIBNjUNuTWw7BJyHS1d2DS1pUPvYBSSMOjD29Rqjf0xGy3TWeNzRDIwUgnYljWkVe473tW97Yr80fLnkUsWXSwDEXYWN1TbehYr257YTEzxanAIjLVfCkgWB7WAw+gb54C0zUDJSkujeX5hBpSorbUpbcHaiL5HGH1KliFllZCFCsRREjaKWTlaOoiwe4Pviuz2Y854GjV/MChSSQVpX0oQQLXckNfuPfB5Hq5hJSRNRjNFV0HdKHqIO9ABb3+HASJh8B8zUSxR139JDGqYppPpF1ZIIN7EYk5PImWIFTqYOysVpxsFr4CaG5O/Nn22T1Wcs3m6mkXUseYRwFtiPu9S2bYL6dXBMSm98a/w51PKSq4k6f+llCKZQg0gigCWdbFKAANgB88BSTeHVmVZTJqGpEnJFER6m3iLXRB9B2N+hq7YkeCumjz55IpSEil9EgZVZoldlYqzAKbiZrqrF1xWLDpPU51iOYzSpGJFcwySejX5ZARXcG6EgVLZdRBsHa8V4naAHmY5hGlOhkMccxUndL9KqZD3BrSMBX5Pr008xk8zSPM1VpOpxoCLqfWPUFUcVux96xsMn4lkhzgz0aDyMw0UUnpBLqsQJ30k+kKQTY3q77c3XqwEreksrMGokk6wKu1Iv1WauuBuOb/IyvmZKLLlFl9RNER2F0oCCwosUr1E1qB7iw0HjlVdF/Q4/MjykkjHRp9Eh06SYzbONN066gD7URjAdA6iYphoF6iAdRLHQu7cAajpDYuvEIK5Vm0gaiB6rvc7URuNwDXy3xWeGnjXNIy67QMwD6d2RS1ArsPSG3NYB/wASZlHzLCFSkMfoiQk2qfFVWaGtnIHYNWLfwW4n05YlQ+pjEzDZWZSDt7j1f/kOM7Ojeawc+omyeR6vUOL2ojGp8L+DpmnDRU4CO/Cj1gVoClvUxDWO2x9sAJulieOYIjLLG2ZdSAEBDFSGJcAEMYyBJdWDsboON0rMfo8yyRq5jQOqOBpeFfv2Ibc2AmkLfOv32dzPh5XX1h4lgjeRowS0kckwZn1I16UARbsCrBoC7S+T15LNqaqOSMKG1+lXVRJIHvRpkYA6KoCvfYK/NxGIQ5sXIJAxkXWwUMaUUACpZdQJvcFQfni0yuad5EkiNxzKQfNFmJoNRKKwFlXEgbcchthiu6dk30lA5dI2RFDErTuxKuQCVFUtncGhtR2VmZf/AAckjReXrzaxhWUhfT5rFhKPUok+A6DpXah3wE3rJjmjBCxyr2W7tdLIxAYelkEivfNKT2vFf1/Ia5mfMfdrBLHCwckXEyWsgXTuSdi1n9muAMILfoE6yiWZmKho1IZyEZtLMTw3GgEi6v2GJvWIjEzpNJ5kmcZWDI5k0rWrTKj7ii1aPTsbBwFXmOlvDpOVlTVpUsLV3IkMbIJAEA+JrA+Y3Ni53W+nIuaWYbebIBrqgdSgxzArsqtaBrHxathscN9FykyiOWZToj9EjKgYImXVdiyjUqgadz3AN4T1bPkxiIKF8ySR4I1BsKPupY2Z90BZVdeR6KsAgKFhljFlkVswqMkoGnYgifLCRQGbY99Bk3BD1ZHDceWD5h4SNLxR6wrqrIoaN1MUm6DUbia9NagBtswrelSKs7NKrgR+YskdGo5QhQ0BaKxZOP2u99n4JXWG3IeCR2R5HVQY1bQQSWVigOsWLKkH8wT0lJYnDLrIVLBUPJJ5cjaGWt2tAV3G1DbFouQasvk5S7yrI0IKONAkVJSAhI1bjSjBqFAG1I3Tkosq8uYMj6Y1LRkrpKrHmlJMkasLVkkC7qeOwqsV3TertBE+YGYckxOIza6llKLso7jSF0sR2I7YCOnVdIklzRd7lWmpCyNEdI1BfgYrEI3I+IEXqrB5vqMDTBnYpHJCVSUhrVj5qsfQb2kKdq7jaraifXGoZI5Rmd2kNKyiILVha0MNSjXwQaIaiQvw7DVBUWQK7KsgAO8pRfu2YXttueb7YCyzOaMrIWjCDLwxrAtrTL92oZTyCwFFTyCDe+Nb4VysrxZmJlUQOjK7OuoW/oAWvVp9RJPA5rCW6dCumhrKLpEr0W306gD/AIbAA70OTjUdO8TGOMAgekdgAKsAbD5G/wAMBx/xD4cXKSDKrqR1USsX9QLCkR4ivw6xeo1yqHgbWMXX2i6cwm0EmX1AAjWoikIA07avTVkb7Dncar7W8gk0eUc+ljI+XBChgBJpI1Je66lGw3o7DHM83IFZI9RYBCyNeokHUjAB1BQWrhhypB3POAy6ng3Z5vnf3vGz8EwNmmmv9bHl5NDm9NKvElbUAWF7c87DGa68ynMy+WKXUKFKu2leQu13dkcnfviZ4TZ1kL60SEeiVmkVPTIrbAEhmvTWwI4B5wF107w1E8rRKy+XIBIsgdwI6Y0wJUqdJpaNWARqBxD6Vn1EMi6zLL96rBSpXy9Slpo7W9Q0Ai7JoUBvidmOvIETKlPKniZ0SaN3UKkwU62XUNQ3U1uP2rAtTS5csvnEISq2VR0CraiwvqXciiSlgED8MBOlyMRVEceYYWL6R8UiTEMyyiOzQUagyudidqNib0uaOSdzrMcETNLoljB3VDel92e1AJAUEhhziHlJAheTLybGZIyLpUjdLW6rSQ1rd7bdxhpYyjTwqr+WcxpBLH4kJVFZ/hIcOSDfq0jnAWmSyLJqIUOo+8VQVPpKFnijeipIIVoyFG6DjgU7TtLImYjDl9MtEgBnaMyP5lAlSzIzAqAfUtkUcW+ZjXJTq2uwQwkjH3h1RswRmVhTA+ncbgAgVZGIvVepRxTshkarYadDI6h4wsQd2GolFJBIJ1L3BOwRuoq7GRxNFpKxIS0it5ihY4yrg2GK0oLdq3q8SeixF4hsWIFatSr6dyoGggkCzuSeTviy6F1vL5dzlswyBNDCUgeYokUg+YjaQ3qVUb07g3sN8ZM5s5h3kfQSTv6I7JqtRDCwSALPcgnm8B17xJ0+CaBBmTqSLJhlcEnQzM/3gUcgPGl2CPTVbnGF8MdZjbMxfcnaMKbkFgqDRiBULqN6iL4Sx8O/Q+r9GbOxxDLypFFGHVkRbBkEr6g0nMka9loAk6jvVZ2D7KGheN4pELxEka1YqbUAalq2oi6ut6wHNerDTmJxo0XI9KRWlWcstAgUNJFbcHE7J9QcNGsRGqQxm6HpZGoMw4OwFknhcL8UdLnHUNEh86eYo1hSPMZiUFBvcr3259sQ4slLDmxE8I80NXkyaa1SL6AbOn9pSN+awGj8QXmctIVAj/RpNJRdwwQaS2okkm2Vvb1CsU3h6LSQxFiUiGqv0yDU+x2Nqun5Bifpq850bMwxTK0OiKPLMT60VWejJKqgEm9lUbV6PocZHpklZaUHYhlCtW63qsXe49TbbUTe/GAm5mNWz8ixgBDKQgY16R8N3xfz9xxjTZjpE8ggyURQu6GcENo3jcABH5Bs7Ghdnfsc9kmrOI0rIS6rZWNkVGCiNPQaN+hSW4OoncbnQ9U6HK05lh81WEaprjSWQmmKlFAGlQaIIBockb2Qe6B4izD5dJ82wH6MQI5Jq1yJKNDwyftsmklizdwDZ3GMX0bq59Bf4F0tKt1qWN0INt316NvkPY4ufFuZMGUOWaOON3kUjy9vu1WnaSxZaQiI777bbLWMxlOnvLEXVSyw15hFelHIAYjmr2JHF3gNhkmcdPnziyUsWY8yMbAl2d9Ote8ZVgNN93FAjcdP8WRJFlxmIVZAraaKtssluhjPYhvlZAogXiXJ1RTlBk44maMqrK8SFiZo5C6Bg0YAQyUGBv33JJOd6x5RSjFFA9qrGrYMhsrpYlk9JHpFKa7A7BI6cZH83MJFNSyCVWaMmKNCzFuBstMB6T6aJ7XiS/WFdS3m/o0qgOFeIRh5I5Iz6nosw9AbTfpIawbrDvgHxO8M6QqxeF6WibrkAgH32BHzxE8QxyZHqc36O2ix58QNMCptmjCtt8SyKBV7CsBI6n4m0yQHQ6O+8hAA81FDKzotkUy9jtYJ4xFafTCxYCeIh/ILKDWoxvZJIZWCuLo3qUjg2a/qvUP0qko2kWuMAeYW1KJZBqJ1dl33ooRtZxX5brLNEIiVqNSVHvRsk9idgON67m7DS+GurAF4pBG6ySRMyMrtrBaUSsoUH1qltq5PG+J/VYH/AEWeN9Q/RbaM6SFmj81JriDHUtIACm6qE2Ppxm8v4llht4YIY5CtLMqUUBKkiINYshON/ifY6iMCDq5EQWR21uC3ngsZEKqwCMb1fEFO2xDnffYJnQvEkKQzQuXk/SfuygTSK07MHPqBJNb3vW2LXp+SDdLzqZlY3KanjJb1xy6bQoVs1WoFfYb96zHSspGqB5C6l09BUITp+BvLLMDqDa91II0HY4n9CkMCGaNJW0ygFdatpWXa5VXkEKRqI06jW2rAXHh3qiKsCRBCfO1LExJ9UJRXXUd9ThdQU2DS9xgvFRhyuczkbB2Rp4mTy1AjR7VmIUCgfSwq92A2rFZ1OEQVMjCQP5+gJamN8sfSHPckXa7WFNH1Ait8s/etl2kR6ackPS+RIEDRkCysiyOVsngmyKBwHSslK0iozusl8MgoHcjdex9xZrcWcWbD+GKfw/lhDlYEoArGt1xqI1Nx/mJxaebz9MAz4oziTZYxWWlyxjzWzIpj0q2l5C/7B1IDRBonfGeyWTMj5Rpj5fltJ5gTjdWBmoEhiWAYAGj5jG9zjRf7CBzXUPNdVXNZKKONuNLLEh3LbXr0kY55DOBlooT5qhCbP6t9JdWCkMpAYURdEHAQfH/Qjls/KAdaS1LGw3BWWyBsAAbDbe1Yf8B9N86bRQ3Dg2FN+hq9L7Pv+zyQDid9peZR3yrJIWYwIrIyqCoTWyuxUkAkSAUBwLxR9NzXkqkgLBgWYFaJ4KMfUw7N+/AWMWWkzGUmAaMFCJTDVPG0a6DoRAABpBSgLB7CjcnpucC0ZlmCPpQsdwVBFGrs2qaSK781viF4bm8rOAzkEzErqjYHS7kFaYH0+ogH/DQu6wfiaOSDMo4QM4G4KAjzIzTfd8U3pcDf4iOxwEeQnLOYSlrG4b1xq2uPUWQyK49aUauq+lCpubzn6RJOcmrOrsy/o6amU62IDOrkgrYUgggr6eKvDWc66kUsDMokK+bJpNOEM1emJifhEiswshlOoH3MjofWSksHnTDy9TOZGN6YyraUbSLI1qdOxrcbdgr+odAzDxl/Lk1wkeYVAIRTq+JFthp0ncWKB+uHIckzwxvagh2A8xB6iULAO45Wo2ILjYat+2LzxV1kpBHHUbNmNgVYkGIgW4K0RdjY+/esUPUpls5dVNqsLhhbhzGWNqDRsiQi/wDKRgJU2Uy0s4V4U1yKQRli0SqxbSpjUjSSNiQSVtviPAjZPpU8JeNI3NaSWOimLKDaNdEFaOxOxF4a6z04Kqyal8phRdwQWIen8tFs1VbE7Enc7HFr0fKeeHDZooqNQZRMdZPJIiIAFBSLHc+2wdmyuayUlrGYZK50ujfidJrDhjyx4jF/ID+Rxxd+lTXZgmAG36ptj+WCHh6ZiKy7newdBO573X78BovtPy8UGf6bmANKawJGG3pSWN9/lpZ/34h/af0yOLq+TkStEpi1D3aKZQbP+hlH4YouqeFcyyrGMsVa/jF1w1g0SAPoOw+eJHVfCmamjVBk0iIO5XZt1K6TcpvsbHsMB0Dxf4a6Vl4JndIhIyOIxStI8jKQgiXknUR9Lxjfsp8JrmXmTORuEVVanUqC/C2GA1bFjXyHyxNyfQswBG82VRZE5dFHmPsALdMxESSvYigSMaHLzZhPgy7rQ3Plxkt2ok5zevngKPxh0RIOr5NIwPLmiEYCqALRpD+zyd1/LF74W6BLmcsGXNywEMbVQpBLnXe4Jv1V+GK2aOXNTrMVkKwBdETwhFJ12TuTpqgwfXYIFDc3d+HelfosbxiR3UuXtwBpB7ChwNJN874CL1X7JfPkDT5uaTSNItk2B3NAxEL+HO3thzov2UR5WUSRyysRyjSIFbbhgsQJHerHGLr9IJB97J4NUOBtzte/0wUeYYnYmh8zZuv83yrbADNeGZqPlyPGe2hkoDmqdSK+X145xR9T+zmXMqQ+czbq3Klogpo/4QoFWPbfGhlzDi/UR77ua/ft2/PDEOdk20sSOBbtz8hpO3974DIQ/YoFa/PzG3+ERqf/AHb/AMMXPVPACyKoImDKADIDcj1/91qpt6PAAIBAGLw5+evcVv8AeCwe/MdV89sGOtSVbF1A7hAw4J3pT9NsBm0+z/y0CxSZqOu6pHv2s1DqO3+a8Vy/Z5IS2vMZkD/Kui+/7QNjfG+/2oxjVg96qI2ABBF8jbddxixy0zOCe17fgB8/e8BzB/s6gRVW5dmXQzLExTRbCj5WqiQLBO42w3nPDshNpFkWJXSdUEikivVustEXvVbbe2OrSK9GmF9rWxfzFi8VGWzEgJA0/G9nSedbWRROA47m/B+YDA6YxsAqIzOqhQFC25Ddu579+MVyeGs9r1hdLjmngsfIr5nB2NVRsHHfI5y3Oi/x/mMFPmFQHV5QoXuR7e1XgORdG8KSJKMw8MEjGz5bzoqhibvQsLmwdxbcnFlJ0CXzImjgykCprDhZNbOjhjoFQqNIJJo2bqqrGgzn2gZawoy/mX+1SKP/ANgW/MDviOPHWVqv0JAPqn/8++ASjXhX88UPiDrkebKJHCuXK21o25FAUSoHcjEHwpnWekMruEldmbzGZtAVKTkn9lz/AMWA1P2g5CE5xRNEzDyYzrZPuh6SnqkZgiEVZJoAUbxhet5F1lBjPm2qkxJqldFogH7sMhUaatXbc43EPXCYIUzGWM8rRL5kjGY6mZfWH8qJ9+1fuxPyMyeWETJlQoNBYcwQNRJNGWKPYknuOcByPN3m3mzCoqrHEopdR2ijCBm2O5AG5oflhEedVIAriNle71KC6E7aomJGk39fhGN1P4UMceYTKQzx+fEyNH9wsbE/CX83Mu61f7PtiX4ShzeWX9GzOSR4wfS6SwNpDVZIZ9xyTW/1vAYKDJRnS2UYyOtvokI1BlUFSiIAXNg2VJqh88XPjxY5pUVpCjIialaF1d2AILkuFLauLuvQK4x0LNeBMlICpiiKNwoQAqTzodaYA/3ttizy/QBHGkcZGhFCqKvZQANyfaucB5+6xGFKAhlKghtcZjJN7arNk1fNGh3rFh0Pw/FmQ5EjAompiNGkbiwGaj8AYaaO+nesdxzfRHI1bNXer25or3F9vyxFl6SjJRjiIYb0NiCK5AvjAcz6/wCD8wJlWGKaVIlAjkVlB9IAYqLFqSAwIHBxVdTyUkDRJmUmHtqUIGD8oG9VCyQaPz2sHHW4OiMi+WhYxi6UyMxS/wDAXs0Pa9u2KXqPgJ5IzH+lZije0pWUeocVak0ff6YDl05eKzH5ixgsYta36HuzqK0TVWy8n22xcdD8cZ5FZYZdhROxJJN8lWF8d7xet9mkgTS+bkZQKRdBAWuwBkah8hWKweAZImIXMsl1dQk3V1uH35PtzxgOsZz9U31/mcVuf+I/VP4jAwMBNyn61P8Ah/i2JeQ+Mf6H/wCjAwMAy36w/wCpv5YmR/E31T/qwMDANQfGn0/liLmf1jf8X8RgYGAfy3wD8f8AqwUHxL9B/wAmBgYAZv8AUv8A6T/LDuW4/P8AicFgYCPB2/1HDp+Bv9J/5cDAwExf/L+g/wDjxKy/wj/W/wD8kmDwMA/L8OMH4s+F/wDW/wDztgYGA52/xfn/ADw3+2cDAwEt+f8Ai/kcOf3/ABweBgGOn/rx/pbG9g/WZb/0m/8AjTAwMBvTyfwwzLxgYGAaj7/TEeb4k+v8xgYGAEXf6nEGb4vxwMDAIT9Z+J/hiR0/lv8AU38TgYGAmnnDOa7YGBgKHPf3+/FXmuR9MDAwH//Z"/>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data:image/jpeg;base64,/9j/4AAQSkZJRgABAQAAAQABAAD/2wCEAAkGBhQSEBQUEhQVFBUUGBoYGBUXFxgXHRgXFBcWGBgXFRcYHCceGh0jGRgYIC8gJCcpLCwsFx4xNTAqNSYtLCkBCQoKBQUFDQUFDSkYEhgpKSkpKSkpKSkpKSkpKSkpKSkpKSkpKSkpKSkpKSkpKSkpKSkpKSkpKSkpKSkpKSkpKf/AABEIALEBHQMBIgACEQEDEQH/xAAcAAAABwEBAAAAAAAAAAAAAAAAAQIDBAUGBwj/xABEEAACAgAFAgQDBAgDBgUFAAABAgMRAAQSITEFQQYTIlEyYXEHI4GRFDNCobHB0fBSYnIVJYKywuEkQ3OSszVTk6LS/8QAFAEBAAAAAAAAAAAAAAAAAAAAAP/EABQRAQAAAAAAAAAAAAAAAAAAAAD/2gAMAwEAAhEDEQA/AOo6MEExIKYTpwDLJgacPVgtOAZ0YGnDunBacA2EwNOHNOBpwDejB6cL04PTgG9OBpw5WBpwDdYPThenA04BFYAGF1gVgEgYOsHWDrAJrArCqwKwCcDCqwMAnAODIwKwCSMFWF4KsAk4KsKrArAJwAMKrArAJrArCqwVYAhgsKrArAJ04PB1grwE3RgimOMt1OVRcUzgGmpXPuCWUjgn9/fnErpPi2WKyjudJ3DsW1ctbk2QCbsbc/PAda04LTjPZbx9AYg0lJJR1Jd8f4TW4PtyMaSFtSqw4YAj8cA3pwCMOlcJrAN1gVhdYKsAmsFWF1gsAmsCsKrArAJrAwqsFgCrAAwqsDAJrAwrAwBVgiMKrAwCcCsHgxgE1gqwojBDAFWBWDwMAnArCqwKwCawMKrBYAqwWFYKsAnAwqsFWASRhJGFt7nEKbrMCGmlQH2v+mA5JkMwfL00wYCt+5r+m/fjCZPTYOwbcE2RweDvvq/ccN5bMFedIogMBVgc2SK97+gw9m7ZKQ3q+Em+xJN962HAwEbJZvU2kcr3F9qF/v8A7vHU/A/XGlLxsxYgKBZ2UKv7O1GzzvewNY5R0/KvEWLAG+19rO/B/LnGo6L4yXK+mJNTsQTqPuQGWgeT25o70cB1wjCDhjpHUBPAklaS3K+zA0RiQRgEnBYOsCsAnBVhRGBWATgYPArAJrArB1gEYBODwdYFYAsDB1iofOt+nrH+yYSa+ZYm/wAlrAWuBhVYFYAsDAwdYBOCOFYLAFgDB3gDAFgYPBYAsDB4FYAsFhnO5+OFdUrrGtgW5AFnYc4pc948ykYb7wOQLpd77V9b964OA0FYazE4RdTEAcC9hZ2A/PHMs59p0xBKhU5oUdhR31VRxiOr+KJsw2uWVrHAUkdqo0QPfj3PucBteu/aTLply7xJZ1KzqCVC3Q02fXsO4AOKjJeIE0aWLLp4qhdnn8gPxv8AHHwSoBupPysjn+zg/wBMrtt7WTX4nfAanKOdUgIrUfU+x1HYiwBxY/h74TBKzPsNKCxqNsLB222/Zv8A92FMzmMNHpV2JBDdq2ANnahxv/TETNWNqbj2BolvUS1fKu3HJGAsp5iFXX3vdT8+3FjtiNPEA3maTYKm6O4I963or9d8PRLqFHZdqvudybofWsMrP6tI20fEPqbO1+wwGz6J9oMnk+WDbfsswvSCOKvt22/DDXVPEeaZQRmCKrZQI9Vnb1D8Py+ZxlMpGqt/D6dga5/HEzNZhVZWZiCPpXbnvzgLbJ/aJm0fVJ6rNGNlFbb2un5bWP34lSfapOshBji0k7D1Cr4F6vV+Q57YonKuqhyKY2PoR+7/ALYrmDB6bkAWpOw3+IH++cB1jw541TMERyDRKTW3wk1dXdgn2+Y3xpTHjg/6aY5PMBI00R2JIIFbHY7Dce2Oj+FvHqS6IpgUNBVcktekbmRibBNj994DX1giMOMuE1gEYIjCjgsAWBg7wDgCxnZ2/wB6x/8ApV+6U40WM1mj/vaL/R/0S4DTMuE4VgsAWBg8EcARwDgYLAHgsHgYAqwMZqfx5CjurI1qxWlKkkKd2IsFRVHftiP1j7T8nAALd3PMagWuxNsSaA2razuNq3wGtrGA8WfafFH5kMCmVwSjsGKBCDRpl3JB9iOMZjxH9p80rgwOyR2fRVGiANMhN6q3423+WMFm5wzE1uTd/XAWvVuuS5jSXdmAHBcmmJ3oXtsFH4YhRZsA0brv/f44YhhYgkDZRZ37bDa+cFJzeAlZ2ZXQAAgj37gAVwKuv5Yg19NsAP7/AN/TByAdgaH974A9JH9/2cPtGr1ppaAvUQN+9e49u/v7mOs5qu2FSDgkA3vx/UYDaR5pSVU1qBNqN6saea9sJeTTJRJOvYV2PBPy39x2xBn6kWkBUEJKCbN0dXLAgkrV88+2LHLwLIAt7rQujR243Ox/D298ArMREMQAT6ksm91FChX0JxV9QmrMvQuxt3ooSNq7Er+Nj2xb5icEW/7FiuCff3vaj/diB1GBVXzTvYF1QBNk2aHc7EA7+5wDmYzIIFg2pHsd3omvwA/I/TD8kIZDY2AN+4qrJ74gwzmaOqGs1Xbc87fge388SoYh6k42KsTYN7qQL5B3F3vgB0+Pg35iqaFdgRf4c4anyWhjIhLKRvq1WtVz34/vbDGTkEMpQDg/XYcXXy7b8Ysyqu5QXpkHYnYirA9h+OAhCfUiFiRvYNCtgef77nEvIgGPnS6m/qDsBXb/ALYYUlQQBYDgVt8Ox4+tYayA/wDEN3HtYNWL/dvtzgNFD4hzEBDLK4UrYB9QN8+lrB3GNL0f7SPgXMRtwLlWubO7JQoVXH5YwX6Zdg7iwKI4/wC+xwpXBaxwBf0Pt+WA6/N4oyq1cymxdLbHi9woJH41iT0vqceYQPE1juDsR8mHbHHA40gj6325/qcTun9SkhYPExVh+/5MO45wHYCMEcc9ynjeYOGZw6HldI+VgVVGuO3GNz0/qcc66onDbCx3XULAYdjgJGMtnP8A6rF9B/yv/XGqxlc+3+84/wDgH5g/1wGpOCBwJHABJ2A3OEhxWrtV32qrv8sAo4TjN9Y+0DKwoSjiZ+Ake9njduAB33+l4w3UvtVzTIwj8tLFB1Wyp9xqJX8xgOi+IPFmXyaXK4LHZY1ILtuAaUngdycYfqX2wOQywQKGJIDM10KPqqqJutvkecc2eUkliSSTZJ5JJ3J9zZP54Rq5+eA3L/atnPKAuMEHd1QWaA2Oq1u+aA52xFzP2o59vWsixr8IAjQgn/iUm9/ptjGEYW0vpA5r8u/9bwFhn+pGT1yNu3JChd7ugKr3423xWZifW9rq47m+P4DBZmYtWok0NsNpJsRQ371vt7HAGTZ/D+7wWja8BdubwZYsd/7GASX39h/e2H0hBsgbdt+54sdsM6vbbCWauCaI3B2s/S8ATn/vzzhBG3ODBwoTfL8fb6YBK7b/AL8WGTeN1+8HGyjXpoc7ajxdnb54hLMACO1fgf3XhoT1+yPxv58VX9jAbIKZUcDc36Sa9S0Ko9t749ziJDK3mhVvSpGoWCdR7tX90B7Ya6ZmmRlBJ33FnswNH6X3Hzxb5fp7S5oRxIryyAlV1qpLKqmgXYBvTvW59Lc8EEdTy7LKpTcWDR7Fux+Wx4xNzkY8miAS9Ajmrvjtt/EYs+oeGcxlngWUxmWewI1YkJTIASxCj1XvtQ9zzir6orByjI/xEOFYWCPTp542O97Hm8BS5hClqhI0cMBR02TV+4J5/qcP9OhIp2N+x7CjX86+eLqDoaaneOQaCtqDrL2VsqU03VlACD33wxN09WQgBgTVqDyDRvTXcb/j7nAU2dapA5CjajTAb6WGygA/O/mMXGRcMASxOqzqoA7UDdfh+WHD4YgHp8xiPaxZom+PmD2/hgun9NIQMpNaSWUgMBqawARxtXvZvjAVuYkAkdRW7hm9gOKv2uvzOFk1It6l+EXWx5J57dsTx02PSKTYGRtVAs6lv8w/Z0tvtybxYx5GAtSF3amZFsAmwNAcVyCGOx30nnAU+WUqzhgKJJ9/xHsN8HBFrU1+2ORVj2G/O38MWr57LqNMcTa9W4Yq4pk4AIs7FT774QufWwoVA4PCVs29Kw979O4Fau+9BXmJkU6t9IJJ352HfnkHBZJjpJPfft+4DGhmyrnQojCBwTuy8epqcnfVVAVfAJ+UoZaZyimSowmnSNrW2IJqt7PO+99tsBlwd6Fmqs0Tsfpxv74tMlmpY2LIWSxub0ggHknbjfGgy/QE0gOXbkVqNVrZq2r3xaQwIh9EQBHB02fzO+ApX8TTg15wI07kEd/mBdgd8Vj9Uu7a2I+PU2r5G7vb69sbM5lv8J/9uKbMkmcE3fFV/LAZv/buZ2XzdSjYAyA7b+5vj3xU57Oz6dJlsMo9AlGwYbqV1dvhIx0gxGvhfDcuUVhTKxHsQD/EYDkM2WkBoo4v/Kf5c9vzxFkUgcEfXHVsz4SyklkwgE7WqlD+aEYgZjwREQdEk6fIMGHBHDg9j/DAcx070fxwlI2Y+lS30BPeuB88bnM+C2AAWUNRNF0B5s0SPn3xXTdCzUTaotBJUhyh03uNgD/e2AyT2OQQfmKwS3tXfj8cW2ayUwbVJBubsncXvuSo99+TziufqJWwF0XV7b7e9ja+dvYYAdRyTRkB+SLqjt+P4j88Rlb8/b5Ykh2NG3JJP7RJ7EkDnit67YEZo+ksfoSNyLodr+mAjDAdSPcYkpPu2lmXUTuN/wA/e9xXzw7mZdSIuolgCD7VVKAAPYAfhgK9SNvrh2ZFB9BJB52/d9PnhamrU8E3XG/v+H1wMvmnjt0I1UVPB9LDgX3257VzvuEcG9hgNl9ub2uxxftfvi/zjx5aUCPYEEvyzDbYC9hfyrnFavTnjIVQJLBGxB/f+yRsSe2AGQgVfUpOrTYFXyO9cf0xFGbXQisl6BVg1+eJmTzLRMKhNqaJoltySN/lttW4Hud6xzXNE2STuOa2ri7vAb3pmX8tWE0X3l7OxGxUFShN0V9WwvYkEYsI8+IJgYoUYIFkDC46LoxdFdTqFKY3sXsK77NZnLxeRA2uP1I5kR2XZiAxJVieEAsbHb5nEPpWUuDRLNokF6D5gIPpia2JIBQlgLX3+oAWkU0jqxlsGMWrlvMIYg0rksSV9THUCLqttsFnCGkL7x+shVVaFqdX3YO3CkECv2ubNCcGMFpFpCrLqXYkp5T0iCiSrFjwQwshbq1yZRpWjYSedrNyhUQuouJkBqwG0ghV2PxVqJC4BxYpMzmZXjlMmjW5CBW9SRhUDqSDVqrVZGqvpinHQ8w8fmrKphtDqUr5QICiMGiKJZ1B25s71i/6R0iWCaaQtHCXOiOZpE1PFdqQlltWlyt7HYH2wzPkoGYq2YlZA5YQxJpVvSrouuX0sSpCAhQDYHIBARM1mGaa1AjMzLQ0gU3khV0AmwjFC5XYEnmyMNZ7LrHJuX1OxUaWN6lbVotTW2phQ3IvY6CcWGZ6vCERI4VrWb85mloMT6iNQ1GtqPAocDeP1fr8zFVDMkbgSKVpNcZ/VuuitiAT+OAaPQZFYxVpjdx5jSuI2JDOSIjIdft8IptZP1TBlIUCPr9YDhFgFlVGqtGoAatyTer1XRrFc+bViWKjXq2bvzISR8/VhvLz6XX/ACKfzOr+uAsf0yAVoiLHa2lYknZaNR6eADtxviTl+oMrbMiLfCKse+/xFQC3PJJxUZRLNi/lXNgEWPyxZZfprNVgWfk2313AwGjGaj0IfcdjzuecTMpmUbTW+2GW6d6Bd8V9Bvx2AxO6bkgoFDYfl+Hz+mAmo3bfEpYduThIQcgfnth8tgGjlz/iOKHNNpziRk2zAUfrf9MaPVjL9UP+88v32Xv/AJnwGg/Qj7nBfoh+eLGbLELqu7Nce94wfiLPyrmZEEkiqKIAYjZlB2oj54DTPD8v34bZMP8ATTry8THclFv5kCj+8YW+UwFNmB8sRJE2xPzsLD+/6Yq5s0QD2wDckXzGIWZyIbkKa9xf8cO/p7UeB+BxFn6ma5UD51/XAVWY6AhPwJz7V/A4hTeF1BBU6a3AGJOY6yxvi/kDiO3Uyd99/kf3HAVE/h5kNqw+pse/yI/sYgZnp7CveqJA/ee/fnFxP1Fz/ir6fwxBm1km9Q/D+pwEKKOviAJpgDv+1p9RsdqO49zzhhlbnnbgb8fTFgOnnuwH1rA/2OD+3+8f3xgIQkdgfSAdiWIJKgXdbj3v8MPdOluQjVoYMV9I3Kn0/QgtQI5on5YknpBHBP8AH+/yxGORKm7F/Nfn7jnALzPWZItQVyTqOo0NynpFjcCiCQN/neNAvSY5FDA6bAvfYmhdCjRvnGVMOmxpUjjb+hJAwUkbEADUKvYUdzW543oAfgPbAdN8SdOGXd5EAcGGVSl05YUfK3LayY5fQ2nVS2RsLhZIRKtZnzHkUDVGUKg6zr8wsV1CmAX4jXcbgCv6iInzmp/QHhVmUOXIIOhETzG2U6zsTVA8YkZjM+dmswsLLITBWhm1SSnTG0uhEWn9MZGntwvJwAlz8YMCOmtHbckKrKRmJLC1sNSyKljeqF829MEhWSFEmmKklTBsXhy60GrfSUmlBsgV5Z7bFnoE0mXzXlklIHbSUWMOPLkHmKnlyJQIDKTQ2ZfrbXUIZcrnXyMKyepWN2NZQ69zuQAaOxN+ocGsBPzUeWiVJw7efNIsh0kMAp2oIFLOfWi6ToFKTfYpmXRl4y8mnzZCArF9S+gops3uLD6Tt6F2I2FDL0mR7llpAYVlV/h9Ej6DSnTpNnXqUEUdz6sOdSgeaLLIk3mrl/vGjIIaNfToN/8AmXpY3yAy/M4CTncuSzJrB9S+s7pqjMhZQwagdlu1sFPY1i7nzQmzEMraJw6Ro1DSZXXRFI4W/SQjbqu6lNjucVXTepLDD5+ZRJElLN5W6uz66BTb07sxJB+EMN+MV8+Q8t8uYrmgkkBRlQqWtNJEtD9ZYdqrf1GtiFBuTNhGmj8pqsMpOxQI7yaSTwWh9HB3NgdsWEc8D+W7TFTTrJYoqsERcsov1UijcCiTQF4rZfDck2a1co6CUuOSihARpYiiTQ2ND32IxD6hHqg1Muh0lVHATSAjIAFAB2J06iK3O/fAW6+IGbLrpBDwsCxOykJKdKDQLNjSTdWSbNY0J8UKrZa9KGaLUQyMzazpK7ISAAnqokH1D2Ixk3hYxSHT6JJAfTS1p5AQC1OmyduTyb3em8NtKsUKWssfnsWYel45CGhbzF20lBW17lhWzABqMx4qmMuWDeUgaJSXAsCWSNiZFYmiophosEbk8DFh1HrDSzacvPPE2lEICIyrpZJnY77MYWoXsRtztjBeI4p4srGcwYTUg8pY6YJSvayhlrcesbteo8DbFUDJl0OmRoTq0jRzY3s72N97+QwHWE8ZySSSRwhGeHstsJUU+t9t1oDsTRbe6xSR+J5ooHhRgxQSppZ5EddZrzPOkvzCrMxCr2jvhhhjovXI1izP6LHUi6ZAJNtSsGSk0Vbtq1ED0jnesZaPONC5gOjzFlEe1FL1jdCFv4thVUOBgNjkfGeZRtbiIyBIFkjPmMTCp1a0Ngays6+o7Xf+E031PxBmJcyJIvSYZZHrexFl2CmIhUJbUQ9NX7Q22xivE2bledXRpBGyJHF6qUAk1HaMVG4PpJB9N1WCz+ekDyAqfWiozWeAdydtwWk+XI98B0vxD4zaeSNckBKrCKR/Wy6XjdmEOtDQb0gFTvprbcYmdd6152TyU8MKmTNSxo1fFHo1l1EmnsyFBexv8ua9PaSGUZQAsPNEpkRWIZF8uTWooEekBSewY++NN486nE3TMpHlStJIXZFsglI5GLah8Vu2odzqvasBfeIftEEObykKRuthZZlBQnS6yKIABYZg3q2O+kAXe151nxPpiDRISJIi6TNpEatqVVWRWdW1G9lG5qh3rknj0xLPUdq8KpAArEszL6pG2W7BfSGsauw9OIvX82+lIWjZfLqVRrZrOorQQ7A6dQ2PO/c4DqPWuqySNpjnVIW8tgwVw48tj5qDkMWK6QNq1d8V2Z8WxJmJkZl0JlRMIyCHMmhpTHrur8uiQBtY53xT5CCdVihCAyShmiLyBAykuwI1AnUVUgDbavcnFd4h8A5kRyZ4yRN5YDuoslfLVdHHIpVH77wFxmusxmKNI3VMxM8fpVQ4VGKsdVnfZgu2+90BuInWPEWWVmCAH7pXWysYZpBqSmu6KncE9hXfGKy+TOYWMAafvGDyepl+8YMBQWoyADSlvVfasavq/h548pHmsu6yOmqNlo6lG5SZCGA1KrABdwAfb04COml5G8onZI5NiGDrReVVJ2NLQN1wfe8P5LKJ6ZC9D0tpMX7LE2pDUoNA9z7/ADxm/wDaBDtH9zGHBXWdMYR3jCu5Kb7kfSyLxb5FpMvGsTHzpKfMFAzMBD918dWHVozI42sUCObwEHMZBlRm1uWUeYDvvDQDltIamR2QHfhuBvpTnOmuITLq1AbnQwkX4qrUvOxDXxQINEYj9K68ROVK6klqPS7t6YSd1oAjdCL2IsA1gZScrC0YLEi4mUFeJJCKJIBNjUNuTWw7BJyHS1d2DS1pUPvYBSSMOjD29Rqjf0xGy3TWeNzRDIwUgnYljWkVe473tW97Yr80fLnkUsWXSwDEXYWN1TbehYr257YTEzxanAIjLVfCkgWB7WAw+gb54C0zUDJSkujeX5hBpSorbUpbcHaiL5HGH1KliFllZCFCsRREjaKWTlaOoiwe4Pviuz2Y854GjV/MChSSQVpX0oQQLXckNfuPfB5Hq5hJSRNRjNFV0HdKHqIO9ABb3+HASJh8B8zUSxR139JDGqYppPpF1ZIIN7EYk5PImWIFTqYOysVpxsFr4CaG5O/Nn22T1Wcs3m6mkXUseYRwFtiPu9S2bYL6dXBMSm98a/w51PKSq4k6f+llCKZQg0gigCWdbFKAANgB88BSTeHVmVZTJqGpEnJFER6m3iLXRB9B2N+hq7YkeCumjz55IpSEil9EgZVZoldlYqzAKbiZrqrF1xWLDpPU51iOYzSpGJFcwySejX5ZARXcG6EgVLZdRBsHa8V4naAHmY5hGlOhkMccxUndL9KqZD3BrSMBX5Pr008xk8zSPM1VpOpxoCLqfWPUFUcVux96xsMn4lkhzgz0aDyMw0UUnpBLqsQJ30k+kKQTY3q77c3XqwEreksrMGokk6wKu1Iv1WauuBuOb/IyvmZKLLlFl9RNER2F0oCCwosUr1E1qB7iw0HjlVdF/Q4/MjykkjHRp9Eh06SYzbONN066gD7URjAdA6iYphoF6iAdRLHQu7cAajpDYuvEIK5Vm0gaiB6rvc7URuNwDXy3xWeGnjXNIy67QMwD6d2RS1ArsPSG3NYB/wASZlHzLCFSkMfoiQk2qfFVWaGtnIHYNWLfwW4n05YlQ+pjEzDZWZSDt7j1f/kOM7Ojeawc+omyeR6vUOL2ojGp8L+DpmnDRU4CO/Cj1gVoClvUxDWO2x9sAJulieOYIjLLG2ZdSAEBDFSGJcAEMYyBJdWDsboON0rMfo8yyRq5jQOqOBpeFfv2Ibc2AmkLfOv32dzPh5XX1h4lgjeRowS0kckwZn1I16UARbsCrBoC7S+T15LNqaqOSMKG1+lXVRJIHvRpkYA6KoCvfYK/NxGIQ5sXIJAxkXWwUMaUUACpZdQJvcFQfni0yuad5EkiNxzKQfNFmJoNRKKwFlXEgbcchthiu6dk30lA5dI2RFDErTuxKuQCVFUtncGhtR2VmZf/AAckjReXrzaxhWUhfT5rFhKPUok+A6DpXah3wE3rJjmjBCxyr2W7tdLIxAYelkEivfNKT2vFf1/Ia5mfMfdrBLHCwckXEyWsgXTuSdi1n9muAMILfoE6yiWZmKho1IZyEZtLMTw3GgEi6v2GJvWIjEzpNJ5kmcZWDI5k0rWrTKj7ii1aPTsbBwFXmOlvDpOVlTVpUsLV3IkMbIJAEA+JrA+Y3Ni53W+nIuaWYbebIBrqgdSgxzArsqtaBrHxathscN9FykyiOWZToj9EjKgYImXVdiyjUqgadz3AN4T1bPkxiIKF8ySR4I1BsKPupY2Z90BZVdeR6KsAgKFhljFlkVswqMkoGnYgifLCRQGbY99Bk3BD1ZHDceWD5h4SNLxR6wrqrIoaN1MUm6DUbia9NagBtswrelSKs7NKrgR+YskdGo5QhQ0BaKxZOP2u99n4JXWG3IeCR2R5HVQY1bQQSWVigOsWLKkH8wT0lJYnDLrIVLBUPJJ5cjaGWt2tAV3G1DbFouQasvk5S7yrI0IKONAkVJSAhI1bjSjBqFAG1I3Tkosq8uYMj6Y1LRkrpKrHmlJMkasLVkkC7qeOwqsV3TertBE+YGYckxOIza6llKLso7jSF0sR2I7YCOnVdIklzRd7lWmpCyNEdI1BfgYrEI3I+IEXqrB5vqMDTBnYpHJCVSUhrVj5qsfQb2kKdq7jaraifXGoZI5Rmd2kNKyiILVha0MNSjXwQaIaiQvw7DVBUWQK7KsgAO8pRfu2YXttueb7YCyzOaMrIWjCDLwxrAtrTL92oZTyCwFFTyCDe+Nb4VysrxZmJlUQOjK7OuoW/oAWvVp9RJPA5rCW6dCumhrKLpEr0W306gD/AIbAA70OTjUdO8TGOMAgekdgAKsAbD5G/wAMBx/xD4cXKSDKrqR1USsX9QLCkR4ivw6xeo1yqHgbWMXX2i6cwm0EmX1AAjWoikIA07avTVkb7Dncar7W8gk0eUc+ljI+XBChgBJpI1Je66lGw3o7DHM83IFZI9RYBCyNeokHUjAB1BQWrhhypB3POAy6ng3Z5vnf3vGz8EwNmmmv9bHl5NDm9NKvElbUAWF7c87DGa68ynMy+WKXUKFKu2leQu13dkcnfviZ4TZ1kL60SEeiVmkVPTIrbAEhmvTWwI4B5wF107w1E8rRKy+XIBIsgdwI6Y0wJUqdJpaNWARqBxD6Vn1EMi6zLL96rBSpXy9Slpo7W9Q0Ai7JoUBvidmOvIETKlPKniZ0SaN3UKkwU62XUNQ3U1uP2rAtTS5csvnEISq2VR0CraiwvqXciiSlgED8MBOlyMRVEceYYWL6R8UiTEMyyiOzQUagyudidqNib0uaOSdzrMcETNLoljB3VDel92e1AJAUEhhziHlJAheTLybGZIyLpUjdLW6rSQ1rd7bdxhpYyjTwqr+WcxpBLH4kJVFZ/hIcOSDfq0jnAWmSyLJqIUOo+8VQVPpKFnijeipIIVoyFG6DjgU7TtLImYjDl9MtEgBnaMyP5lAlSzIzAqAfUtkUcW+ZjXJTq2uwQwkjH3h1RswRmVhTA+ncbgAgVZGIvVepRxTshkarYadDI6h4wsQd2GolFJBIJ1L3BOwRuoq7GRxNFpKxIS0it5ihY4yrg2GK0oLdq3q8SeixF4hsWIFatSr6dyoGggkCzuSeTviy6F1vL5dzlswyBNDCUgeYokUg+YjaQ3qVUb07g3sN8ZM5s5h3kfQSTv6I7JqtRDCwSALPcgnm8B17xJ0+CaBBmTqSLJhlcEnQzM/3gUcgPGl2CPTVbnGF8MdZjbMxfcnaMKbkFgqDRiBULqN6iL4Sx8O/Q+r9GbOxxDLypFFGHVkRbBkEr6g0nMka9loAk6jvVZ2D7KGheN4pELxEka1YqbUAalq2oi6ut6wHNerDTmJxo0XI9KRWlWcstAgUNJFbcHE7J9QcNGsRGqQxm6HpZGoMw4OwFknhcL8UdLnHUNEh86eYo1hSPMZiUFBvcr3259sQ4slLDmxE8I80NXkyaa1SL6AbOn9pSN+awGj8QXmctIVAj/RpNJRdwwQaS2okkm2Vvb1CsU3h6LSQxFiUiGqv0yDU+x2Nqun5Bifpq850bMwxTK0OiKPLMT60VWejJKqgEm9lUbV6PocZHpklZaUHYhlCtW63qsXe49TbbUTe/GAm5mNWz8ixgBDKQgY16R8N3xfz9xxjTZjpE8ggyURQu6GcENo3jcABH5Bs7Ghdnfsc9kmrOI0rIS6rZWNkVGCiNPQaN+hSW4OoncbnQ9U6HK05lh81WEaprjSWQmmKlFAGlQaIIBockb2Qe6B4izD5dJ82wH6MQI5Jq1yJKNDwyftsmklizdwDZ3GMX0bq59Bf4F0tKt1qWN0INt316NvkPY4ufFuZMGUOWaOON3kUjy9vu1WnaSxZaQiI777bbLWMxlOnvLEXVSyw15hFelHIAYjmr2JHF3gNhkmcdPnziyUsWY8yMbAl2d9Ote8ZVgNN93FAjcdP8WRJFlxmIVZAraaKtssluhjPYhvlZAogXiXJ1RTlBk44maMqrK8SFiZo5C6Bg0YAQyUGBv33JJOd6x5RSjFFA9qrGrYMhsrpYlk9JHpFKa7A7BI6cZH83MJFNSyCVWaMmKNCzFuBstMB6T6aJ7XiS/WFdS3m/o0qgOFeIRh5I5Iz6nosw9AbTfpIawbrDvgHxO8M6QqxeF6WibrkAgH32BHzxE8QxyZHqc36O2ix58QNMCptmjCtt8SyKBV7CsBI6n4m0yQHQ6O+8hAA81FDKzotkUy9jtYJ4xFafTCxYCeIh/ILKDWoxvZJIZWCuLo3qUjg2a/qvUP0qko2kWuMAeYW1KJZBqJ1dl33ooRtZxX5brLNEIiVqNSVHvRsk9idgON67m7DS+GurAF4pBG6ySRMyMrtrBaUSsoUH1qltq5PG+J/VYH/AEWeN9Q/RbaM6SFmj81JriDHUtIACm6qE2Ppxm8v4llht4YIY5CtLMqUUBKkiINYshON/ifY6iMCDq5EQWR21uC3ngsZEKqwCMb1fEFO2xDnffYJnQvEkKQzQuXk/SfuygTSK07MHPqBJNb3vW2LXp+SDdLzqZlY3KanjJb1xy6bQoVs1WoFfYb96zHSspGqB5C6l09BUITp+BvLLMDqDa91II0HY4n9CkMCGaNJW0ygFdatpWXa5VXkEKRqI06jW2rAXHh3qiKsCRBCfO1LExJ9UJRXXUd9ThdQU2DS9xgvFRhyuczkbB2Rp4mTy1AjR7VmIUCgfSwq92A2rFZ1OEQVMjCQP5+gJamN8sfSHPckXa7WFNH1Ait8s/etl2kR6ackPS+RIEDRkCysiyOVsngmyKBwHSslK0iozusl8MgoHcjdex9xZrcWcWbD+GKfw/lhDlYEoArGt1xqI1Nx/mJxaebz9MAz4oziTZYxWWlyxjzWzIpj0q2l5C/7B1IDRBonfGeyWTMj5Rpj5fltJ5gTjdWBmoEhiWAYAGj5jG9zjRf7CBzXUPNdVXNZKKONuNLLEh3LbXr0kY55DOBlooT5qhCbP6t9JdWCkMpAYURdEHAQfH/Qjls/KAdaS1LGw3BWWyBsAAbDbe1Yf8B9N86bRQ3Dg2FN+hq9L7Pv+zyQDid9peZR3yrJIWYwIrIyqCoTWyuxUkAkSAUBwLxR9NzXkqkgLBgWYFaJ4KMfUw7N+/AWMWWkzGUmAaMFCJTDVPG0a6DoRAABpBSgLB7CjcnpucC0ZlmCPpQsdwVBFGrs2qaSK781viF4bm8rOAzkEzErqjYHS7kFaYH0+ogH/DQu6wfiaOSDMo4QM4G4KAjzIzTfd8U3pcDf4iOxwEeQnLOYSlrG4b1xq2uPUWQyK49aUauq+lCpubzn6RJOcmrOrsy/o6amU62IDOrkgrYUgggr6eKvDWc66kUsDMokK+bJpNOEM1emJifhEiswshlOoH3MjofWSksHnTDy9TOZGN6YyraUbSLI1qdOxrcbdgr+odAzDxl/Lk1wkeYVAIRTq+JFthp0ncWKB+uHIckzwxvagh2A8xB6iULAO45Wo2ILjYat+2LzxV1kpBHHUbNmNgVYkGIgW4K0RdjY+/esUPUpls5dVNqsLhhbhzGWNqDRsiQi/wDKRgJU2Uy0s4V4U1yKQRli0SqxbSpjUjSSNiQSVtviPAjZPpU8JeNI3NaSWOimLKDaNdEFaOxOxF4a6z04Kqyal8phRdwQWIen8tFs1VbE7Enc7HFr0fKeeHDZooqNQZRMdZPJIiIAFBSLHc+2wdmyuayUlrGYZK50ujfidJrDhjyx4jF/ID+Rxxd+lTXZgmAG36ptj+WCHh6ZiKy7newdBO573X78BovtPy8UGf6bmANKawJGG3pSWN9/lpZ/34h/af0yOLq+TkStEpi1D3aKZQbP+hlH4YouqeFcyyrGMsVa/jF1w1g0SAPoOw+eJHVfCmamjVBk0iIO5XZt1K6TcpvsbHsMB0Dxf4a6Vl4JndIhIyOIxStI8jKQgiXknUR9Lxjfsp8JrmXmTORuEVVanUqC/C2GA1bFjXyHyxNyfQswBG82VRZE5dFHmPsALdMxESSvYigSMaHLzZhPgy7rQ3Plxkt2ok5zevngKPxh0RIOr5NIwPLmiEYCqALRpD+zyd1/LF74W6BLmcsGXNywEMbVQpBLnXe4Jv1V+GK2aOXNTrMVkKwBdETwhFJ12TuTpqgwfXYIFDc3d+HelfosbxiR3UuXtwBpB7ChwNJN874CL1X7JfPkDT5uaTSNItk2B3NAxEL+HO3thzov2UR5WUSRyysRyjSIFbbhgsQJHerHGLr9IJB97J4NUOBtzte/0wUeYYnYmh8zZuv83yrbADNeGZqPlyPGe2hkoDmqdSK+X145xR9T+zmXMqQ+czbq3Klogpo/4QoFWPbfGhlzDi/UR77ua/ft2/PDEOdk20sSOBbtz8hpO3974DIQ/YoFa/PzG3+ERqf/AHb/AMMXPVPACyKoImDKADIDcj1/91qpt6PAAIBAGLw5+evcVv8AeCwe/MdV89sGOtSVbF1A7hAw4J3pT9NsBm0+z/y0CxSZqOu6pHv2s1DqO3+a8Vy/Z5IS2vMZkD/Kui+/7QNjfG+/2oxjVg96qI2ABBF8jbddxixy0zOCe17fgB8/e8BzB/s6gRVW5dmXQzLExTRbCj5WqiQLBO42w3nPDshNpFkWJXSdUEikivVustEXvVbbe2OrSK9GmF9rWxfzFi8VGWzEgJA0/G9nSedbWRROA47m/B+YDA6YxsAqIzOqhQFC25Ddu579+MVyeGs9r1hdLjmngsfIr5nB2NVRsHHfI5y3Oi/x/mMFPmFQHV5QoXuR7e1XgORdG8KSJKMw8MEjGz5bzoqhibvQsLmwdxbcnFlJ0CXzImjgykCprDhZNbOjhjoFQqNIJJo2bqqrGgzn2gZawoy/mX+1SKP/ANgW/MDviOPHWVqv0JAPqn/8++ASjXhX88UPiDrkebKJHCuXK21o25FAUSoHcjEHwpnWekMruEldmbzGZtAVKTkn9lz/AMWA1P2g5CE5xRNEzDyYzrZPuh6SnqkZgiEVZJoAUbxhet5F1lBjPm2qkxJqldFogH7sMhUaatXbc43EPXCYIUzGWM8rRL5kjGY6mZfWH8qJ9+1fuxPyMyeWETJlQoNBYcwQNRJNGWKPYknuOcByPN3m3mzCoqrHEopdR2ijCBm2O5AG5oflhEedVIAriNle71KC6E7aomJGk39fhGN1P4UMceYTKQzx+fEyNH9wsbE/CX83Mu61f7PtiX4ShzeWX9GzOSR4wfS6SwNpDVZIZ9xyTW/1vAYKDJRnS2UYyOtvokI1BlUFSiIAXNg2VJqh88XPjxY5pUVpCjIialaF1d2AILkuFLauLuvQK4x0LNeBMlICpiiKNwoQAqTzodaYA/3ttizy/QBHGkcZGhFCqKvZQANyfaucB5+6xGFKAhlKghtcZjJN7arNk1fNGh3rFh0Pw/FmQ5EjAompiNGkbiwGaj8AYaaO+nesdxzfRHI1bNXer25or3F9vyxFl6SjJRjiIYb0NiCK5AvjAcz6/wCD8wJlWGKaVIlAjkVlB9IAYqLFqSAwIHBxVdTyUkDRJmUmHtqUIGD8oG9VCyQaPz2sHHW4OiMi+WhYxi6UyMxS/wDAXs0Pa9u2KXqPgJ5IzH+lZije0pWUeocVak0ff6YDl05eKzH5ixgsYta36HuzqK0TVWy8n22xcdD8cZ5FZYZdhROxJJN8lWF8d7xet9mkgTS+bkZQKRdBAWuwBkah8hWKweAZImIXMsl1dQk3V1uH35PtzxgOsZz9U31/mcVuf+I/VP4jAwMBNyn61P8Ah/i2JeQ+Mf6H/wCjAwMAy36w/wCpv5YmR/E31T/qwMDANQfGn0/liLmf1jf8X8RgYGAfy3wD8f8AqwUHxL9B/wAmBgYAZv8AUv8A6T/LDuW4/P8AicFgYCPB2/1HDp+Bv9J/5cDAwExf/L+g/wDjxKy/wj/W/wD8kmDwMA/L8OMH4s+F/wDW/wDztgYGA52/xfn/ADw3+2cDAwEt+f8Ai/kcOf3/ABweBgGOn/rx/pbG9g/WZb/0m/8AjTAwMBvTyfwwzLxgYGAaj7/TEeb4k+v8xgYGAEXf6nEGb4vxwMDAIT9Z+J/hiR0/lv8AU38TgYGAmnnDOa7YGBgKHPf3+/FXmuR9MDAwH//Z"/>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6" name="Picture 6" descr="http://t3.gstatic.com/images?q=tbn:ANd9GcRjf8jQXHm9HQTSnQk8c1bh4dN1sHtmWbQGccXxXmFXLvGT6Wot"/>
          <p:cNvPicPr>
            <a:picLocks noChangeAspect="1" noChangeArrowheads="1"/>
          </p:cNvPicPr>
          <p:nvPr/>
        </p:nvPicPr>
        <p:blipFill>
          <a:blip r:embed="rId3" cstate="print"/>
          <a:srcRect/>
          <a:stretch>
            <a:fillRect/>
          </a:stretch>
        </p:blipFill>
        <p:spPr bwMode="auto">
          <a:xfrm>
            <a:off x="2743200" y="1143000"/>
            <a:ext cx="2852928" cy="1981200"/>
          </a:xfrm>
          <a:prstGeom prst="rect">
            <a:avLst/>
          </a:prstGeom>
          <a:noFill/>
        </p:spPr>
      </p:pic>
      <p:sp>
        <p:nvSpPr>
          <p:cNvPr id="10248" name="AutoShape 8" descr="data:image/jpeg;base64,/9j/4AAQSkZJRgABAQAAAQABAAD/2wCEAAkGBhQSEBQUEhQVFBUUGBoYGBUXFxgXHRgXFBcWGBgXFRcYHCceGh0jGRgYIC8gJCcpLCwsFx4xNTAqNSYtLCkBCQoKBQUFDQUFDSkYEhgpKSkpKSkpKSkpKSkpKSkpKSkpKSkpKSkpKSkpKSkpKSkpKSkpKSkpKSkpKSkpKSkpKf/AABEIALEBHQMBIgACEQEDEQH/xAAcAAAABwEBAAAAAAAAAAAAAAAAAQIDBAUGBwj/xABEEAACAgAFAgQDBAgDBgUFAAABAgMRAAQSITEFQQYTIlEyYXEHI4GRFDNCobHB0fBSYnIVJYKywuEkQ3OSszVTk6LS/8QAFAEBAAAAAAAAAAAAAAAAAAAAAP/EABQRAQAAAAAAAAAAAAAAAAAAAAD/2gAMAwEAAhEDEQA/AOo6MEExIKYTpwDLJgacPVgtOAZ0YGnDunBacA2EwNOHNOBpwDejB6cL04PTgG9OBpw5WBpwDdYPThenA04BFYAGF1gVgEgYOsHWDrAJrArCqwKwCcDCqwMAnAODIwKwCSMFWF4KsAk4KsKrArAJwAMKrArAJrArCqwVYAhgsKrArAJ04PB1grwE3RgimOMt1OVRcUzgGmpXPuCWUjgn9/fnErpPi2WKyjudJ3DsW1ctbk2QCbsbc/PAda04LTjPZbx9AYg0lJJR1Jd8f4TW4PtyMaSFtSqw4YAj8cA3pwCMOlcJrAN1gVhdYKsAmsFWF1gsAmsCsKrArAJrAwqsFgCrAAwqsDAJrAwrAwBVgiMKrAwCcCsHgxgE1gqwojBDAFWBWDwMAnArCqwKwCawMKrBYAqwWFYKsAnAwqsFWASRhJGFt7nEKbrMCGmlQH2v+mA5JkMwfL00wYCt+5r+m/fjCZPTYOwbcE2RweDvvq/ccN5bMFedIogMBVgc2SK97+gw9m7ZKQ3q+Em+xJN962HAwEbJZvU2kcr3F9qF/v8A7vHU/A/XGlLxsxYgKBZ2UKv7O1GzzvewNY5R0/KvEWLAG+19rO/B/LnGo6L4yXK+mJNTsQTqPuQGWgeT25o70cB1wjCDhjpHUBPAklaS3K+zA0RiQRgEnBYOsCsAnBVhRGBWATgYPArAJrArB1gEYBODwdYFYAsDB1iofOt+nrH+yYSa+ZYm/wAlrAWuBhVYFYAsDAwdYBOCOFYLAFgDB3gDAFgYPBYAsDB4FYAsFhnO5+OFdUrrGtgW5AFnYc4pc948ykYb7wOQLpd77V9b964OA0FYazE4RdTEAcC9hZ2A/PHMs59p0xBKhU5oUdhR31VRxiOr+KJsw2uWVrHAUkdqo0QPfj3PucBteu/aTLply7xJZ1KzqCVC3Q02fXsO4AOKjJeIE0aWLLp4qhdnn8gPxv8AHHwSoBupPysjn+zg/wBMrtt7WTX4nfAanKOdUgIrUfU+x1HYiwBxY/h74TBKzPsNKCxqNsLB222/Zv8A92FMzmMNHpV2JBDdq2ANnahxv/TETNWNqbj2BolvUS1fKu3HJGAsp5iFXX3vdT8+3FjtiNPEA3maTYKm6O4I963or9d8PRLqFHZdqvudybofWsMrP6tI20fEPqbO1+wwGz6J9oMnk+WDbfsswvSCOKvt22/DDXVPEeaZQRmCKrZQI9Vnb1D8Py+ZxlMpGqt/D6dga5/HEzNZhVZWZiCPpXbnvzgLbJ/aJm0fVJ6rNGNlFbb2un5bWP34lSfapOshBji0k7D1Cr4F6vV+Q57YonKuqhyKY2PoR+7/ALYrmDB6bkAWpOw3+IH++cB1jw541TMERyDRKTW3wk1dXdgn2+Y3xpTHjg/6aY5PMBI00R2JIIFbHY7Dce2Oj+FvHqS6IpgUNBVcktekbmRibBNj994DX1giMOMuE1gEYIjCjgsAWBg7wDgCxnZ2/wB6x/8ApV+6U40WM1mj/vaL/R/0S4DTMuE4VgsAWBg8EcARwDgYLAHgsHgYAqwMZqfx5CjurI1qxWlKkkKd2IsFRVHftiP1j7T8nAALd3PMagWuxNsSaA2razuNq3wGtrGA8WfafFH5kMCmVwSjsGKBCDRpl3JB9iOMZjxH9p80rgwOyR2fRVGiANMhN6q3423+WMFm5wzE1uTd/XAWvVuuS5jSXdmAHBcmmJ3oXtsFH4YhRZsA0brv/f44YhhYgkDZRZ37bDa+cFJzeAlZ2ZXQAAgj37gAVwKuv5Yg19NsAP7/AN/TByAdgaH974A9JH9/2cPtGr1ppaAvUQN+9e49u/v7mOs5qu2FSDgkA3vx/UYDaR5pSVU1qBNqN6saea9sJeTTJRJOvYV2PBPy39x2xBn6kWkBUEJKCbN0dXLAgkrV88+2LHLwLIAt7rQujR243Ox/D298ArMREMQAT6ksm91FChX0JxV9QmrMvQuxt3ooSNq7Er+Nj2xb5icEW/7FiuCff3vaj/diB1GBVXzTvYF1QBNk2aHc7EA7+5wDmYzIIFg2pHsd3omvwA/I/TD8kIZDY2AN+4qrJ74gwzmaOqGs1Xbc87fge388SoYh6k42KsTYN7qQL5B3F3vgB0+Pg35iqaFdgRf4c4anyWhjIhLKRvq1WtVz34/vbDGTkEMpQDg/XYcXXy7b8Ysyqu5QXpkHYnYirA9h+OAhCfUiFiRvYNCtgef77nEvIgGPnS6m/qDsBXb/ALYYUlQQBYDgVt8Ox4+tYayA/wDEN3HtYNWL/dvtzgNFD4hzEBDLK4UrYB9QN8+lrB3GNL0f7SPgXMRtwLlWubO7JQoVXH5YwX6Zdg7iwKI4/wC+xwpXBaxwBf0Pt+WA6/N4oyq1cymxdLbHi9woJH41iT0vqceYQPE1juDsR8mHbHHA40gj6325/qcTun9SkhYPExVh+/5MO45wHYCMEcc9ynjeYOGZw6HldI+VgVVGuO3GNz0/qcc66onDbCx3XULAYdjgJGMtnP8A6rF9B/yv/XGqxlc+3+84/wDgH5g/1wGpOCBwJHABJ2A3OEhxWrtV32qrv8sAo4TjN9Y+0DKwoSjiZ+Ake9njduAB33+l4w3UvtVzTIwj8tLFB1Wyp9xqJX8xgOi+IPFmXyaXK4LHZY1ILtuAaUngdycYfqX2wOQywQKGJIDM10KPqqqJutvkecc2eUkliSSTZJ5JJ3J9zZP54Rq5+eA3L/atnPKAuMEHd1QWaA2Oq1u+aA52xFzP2o59vWsixr8IAjQgn/iUm9/ptjGEYW0vpA5r8u/9bwFhn+pGT1yNu3JChd7ugKr3423xWZifW9rq47m+P4DBZmYtWok0NsNpJsRQ371vt7HAGTZ/D+7wWja8BdubwZYsd/7GASX39h/e2H0hBsgbdt+54sdsM6vbbCWauCaI3B2s/S8ATn/vzzhBG3ODBwoTfL8fb6YBK7b/AL8WGTeN1+8HGyjXpoc7ajxdnb54hLMACO1fgf3XhoT1+yPxv58VX9jAbIKZUcDc36Sa9S0Ko9t749ziJDK3mhVvSpGoWCdR7tX90B7Ya6ZmmRlBJ33FnswNH6X3Hzxb5fp7S5oRxIryyAlV1qpLKqmgXYBvTvW59Lc8EEdTy7LKpTcWDR7Fux+Wx4xNzkY8miAS9Ajmrvjtt/EYs+oeGcxlngWUxmWewI1YkJTIASxCj1XvtQ9zzir6orByjI/xEOFYWCPTp542O97Hm8BS5hClqhI0cMBR02TV+4J5/qcP9OhIp2N+x7CjX86+eLqDoaaneOQaCtqDrL2VsqU03VlACD33wxN09WQgBgTVqDyDRvTXcb/j7nAU2dapA5CjajTAb6WGygA/O/mMXGRcMASxOqzqoA7UDdfh+WHD4YgHp8xiPaxZom+PmD2/hgun9NIQMpNaSWUgMBqawARxtXvZvjAVuYkAkdRW7hm9gOKv2uvzOFk1It6l+EXWx5J57dsTx02PSKTYGRtVAs6lv8w/Z0tvtybxYx5GAtSF3amZFsAmwNAcVyCGOx30nnAU+WUqzhgKJJ9/xHsN8HBFrU1+2ORVj2G/O38MWr57LqNMcTa9W4Yq4pk4AIs7FT774QufWwoVA4PCVs29Kw979O4Fau+9BXmJkU6t9IJJ352HfnkHBZJjpJPfft+4DGhmyrnQojCBwTuy8epqcnfVVAVfAJ+UoZaZyimSowmnSNrW2IJqt7PO+99tsBlwd6Fmqs0Tsfpxv74tMlmpY2LIWSxub0ggHknbjfGgy/QE0gOXbkVqNVrZq2r3xaQwIh9EQBHB02fzO+ApX8TTg15wI07kEd/mBdgd8Vj9Uu7a2I+PU2r5G7vb69sbM5lv8J/9uKbMkmcE3fFV/LAZv/buZ2XzdSjYAyA7b+5vj3xU57Oz6dJlsMo9AlGwYbqV1dvhIx0gxGvhfDcuUVhTKxHsQD/EYDkM2WkBoo4v/Kf5c9vzxFkUgcEfXHVsz4SyklkwgE7WqlD+aEYgZjwREQdEk6fIMGHBHDg9j/DAcx070fxwlI2Y+lS30BPeuB88bnM+C2AAWUNRNF0B5s0SPn3xXTdCzUTaotBJUhyh03uNgD/e2AyT2OQQfmKwS3tXfj8cW2ayUwbVJBubsncXvuSo99+TziufqJWwF0XV7b7e9ja+dvYYAdRyTRkB+SLqjt+P4j88Rlb8/b5Ykh2NG3JJP7RJ7EkDnit67YEZo+ksfoSNyLodr+mAjDAdSPcYkpPu2lmXUTuN/wA/e9xXzw7mZdSIuolgCD7VVKAAPYAfhgK9SNvrh2ZFB9BJB52/d9PnhamrU8E3XG/v+H1wMvmnjt0I1UVPB9LDgX3257VzvuEcG9hgNl9ub2uxxftfvi/zjx5aUCPYEEvyzDbYC9hfyrnFavTnjIVQJLBGxB/f+yRsSe2AGQgVfUpOrTYFXyO9cf0xFGbXQisl6BVg1+eJmTzLRMKhNqaJoltySN/lttW4Hud6xzXNE2STuOa2ri7vAb3pmX8tWE0X3l7OxGxUFShN0V9WwvYkEYsI8+IJgYoUYIFkDC46LoxdFdTqFKY3sXsK77NZnLxeRA2uP1I5kR2XZiAxJVieEAsbHb5nEPpWUuDRLNokF6D5gIPpia2JIBQlgLX3+oAWkU0jqxlsGMWrlvMIYg0rksSV9THUCLqttsFnCGkL7x+shVVaFqdX3YO3CkECv2ubNCcGMFpFpCrLqXYkp5T0iCiSrFjwQwshbq1yZRpWjYSedrNyhUQuouJkBqwG0ghV2PxVqJC4BxYpMzmZXjlMmjW5CBW9SRhUDqSDVqrVZGqvpinHQ8w8fmrKphtDqUr5QICiMGiKJZ1B25s71i/6R0iWCaaQtHCXOiOZpE1PFdqQlltWlyt7HYH2wzPkoGYq2YlZA5YQxJpVvSrouuX0sSpCAhQDYHIBARM1mGaa1AjMzLQ0gU3khV0AmwjFC5XYEnmyMNZ7LrHJuX1OxUaWN6lbVotTW2phQ3IvY6CcWGZ6vCERI4VrWb85mloMT6iNQ1GtqPAocDeP1fr8zFVDMkbgSKVpNcZ/VuuitiAT+OAaPQZFYxVpjdx5jSuI2JDOSIjIdft8IptZP1TBlIUCPr9YDhFgFlVGqtGoAatyTer1XRrFc+bViWKjXq2bvzISR8/VhvLz6XX/ACKfzOr+uAsf0yAVoiLHa2lYknZaNR6eADtxviTl+oMrbMiLfCKse+/xFQC3PJJxUZRLNi/lXNgEWPyxZZfprNVgWfk2313AwGjGaj0IfcdjzuecTMpmUbTW+2GW6d6Bd8V9Bvx2AxO6bkgoFDYfl+Hz+mAmo3bfEpYduThIQcgfnth8tgGjlz/iOKHNNpziRk2zAUfrf9MaPVjL9UP+88v32Xv/AJnwGg/Qj7nBfoh+eLGbLELqu7Nce94wfiLPyrmZEEkiqKIAYjZlB2oj54DTPD8v34bZMP8ATTry8THclFv5kCj+8YW+UwFNmB8sRJE2xPzsLD+/6Yq5s0QD2wDckXzGIWZyIbkKa9xf8cO/p7UeB+BxFn6ma5UD51/XAVWY6AhPwJz7V/A4hTeF1BBU6a3AGJOY6yxvi/kDiO3Uyd99/kf3HAVE/h5kNqw+pse/yI/sYgZnp7CveqJA/ee/fnFxP1Fz/ir6fwxBm1km9Q/D+pwEKKOviAJpgDv+1p9RsdqO49zzhhlbnnbgb8fTFgOnnuwH1rA/2OD+3+8f3xgIQkdgfSAdiWIJKgXdbj3v8MPdOluQjVoYMV9I3Kn0/QgtQI5on5YknpBHBP8AH+/yxGORKm7F/Nfn7jnALzPWZItQVyTqOo0NynpFjcCiCQN/neNAvSY5FDA6bAvfYmhdCjRvnGVMOmxpUjjb+hJAwUkbEADUKvYUdzW543oAfgPbAdN8SdOGXd5EAcGGVSl05YUfK3LayY5fQ2nVS2RsLhZIRKtZnzHkUDVGUKg6zr8wsV1CmAX4jXcbgCv6iInzmp/QHhVmUOXIIOhETzG2U6zsTVA8YkZjM+dmswsLLITBWhm1SSnTG0uhEWn9MZGntwvJwAlz8YMCOmtHbckKrKRmJLC1sNSyKljeqF829MEhWSFEmmKklTBsXhy60GrfSUmlBsgV5Z7bFnoE0mXzXlklIHbSUWMOPLkHmKnlyJQIDKTQ2ZfrbXUIZcrnXyMKyepWN2NZQ69zuQAaOxN+ocGsBPzUeWiVJw7efNIsh0kMAp2oIFLOfWi6ToFKTfYpmXRl4y8mnzZCArF9S+gops3uLD6Tt6F2I2FDL0mR7llpAYVlV/h9Ej6DSnTpNnXqUEUdz6sOdSgeaLLIk3mrl/vGjIIaNfToN/8AmXpY3yAy/M4CTncuSzJrB9S+s7pqjMhZQwagdlu1sFPY1i7nzQmzEMraJw6Ro1DSZXXRFI4W/SQjbqu6lNjucVXTepLDD5+ZRJElLN5W6uz66BTb07sxJB+EMN+MV8+Q8t8uYrmgkkBRlQqWtNJEtD9ZYdqrf1GtiFBuTNhGmj8pqsMpOxQI7yaSTwWh9HB3NgdsWEc8D+W7TFTTrJYoqsERcsov1UijcCiTQF4rZfDck2a1co6CUuOSihARpYiiTQ2ND32IxD6hHqg1Muh0lVHATSAjIAFAB2J06iK3O/fAW6+IGbLrpBDwsCxOykJKdKDQLNjSTdWSbNY0J8UKrZa9KGaLUQyMzazpK7ISAAnqokH1D2Ixk3hYxSHT6JJAfTS1p5AQC1OmyduTyb3em8NtKsUKWssfnsWYel45CGhbzF20lBW17lhWzABqMx4qmMuWDeUgaJSXAsCWSNiZFYmiophosEbk8DFh1HrDSzacvPPE2lEICIyrpZJnY77MYWoXsRtztjBeI4p4srGcwYTUg8pY6YJSvayhlrcesbteo8DbFUDJl0OmRoTq0jRzY3s72N97+QwHWE8ZySSSRwhGeHstsJUU+t9t1oDsTRbe6xSR+J5ooHhRgxQSppZ5EddZrzPOkvzCrMxCr2jvhhhjovXI1izP6LHUi6ZAJNtSsGSk0Vbtq1ED0jnesZaPONC5gOjzFlEe1FL1jdCFv4thVUOBgNjkfGeZRtbiIyBIFkjPmMTCp1a0Ngays6+o7Xf+E031PxBmJcyJIvSYZZHrexFl2CmIhUJbUQ9NX7Q22xivE2bledXRpBGyJHF6qUAk1HaMVG4PpJB9N1WCz+ekDyAqfWiozWeAdydtwWk+XI98B0vxD4zaeSNckBKrCKR/Wy6XjdmEOtDQb0gFTvprbcYmdd6152TyU8MKmTNSxo1fFHo1l1EmnsyFBexv8ua9PaSGUZQAsPNEpkRWIZF8uTWooEekBSewY++NN486nE3TMpHlStJIXZFsglI5GLah8Vu2odzqvasBfeIftEEObykKRuthZZlBQnS6yKIABYZg3q2O+kAXe151nxPpiDRISJIi6TNpEatqVVWRWdW1G9lG5qh3rknj0xLPUdq8KpAArEszL6pG2W7BfSGsauw9OIvX82+lIWjZfLqVRrZrOorQQ7A6dQ2PO/c4DqPWuqySNpjnVIW8tgwVw48tj5qDkMWK6QNq1d8V2Z8WxJmJkZl0JlRMIyCHMmhpTHrur8uiQBtY53xT5CCdVihCAyShmiLyBAykuwI1AnUVUgDbavcnFd4h8A5kRyZ4yRN5YDuoslfLVdHHIpVH77wFxmusxmKNI3VMxM8fpVQ4VGKsdVnfZgu2+90BuInWPEWWVmCAH7pXWysYZpBqSmu6KncE9hXfGKy+TOYWMAafvGDyepl+8YMBQWoyADSlvVfasavq/h548pHmsu6yOmqNlo6lG5SZCGA1KrABdwAfb04COml5G8onZI5NiGDrReVVJ2NLQN1wfe8P5LKJ6ZC9D0tpMX7LE2pDUoNA9z7/ADxm/wDaBDtH9zGHBXWdMYR3jCu5Kb7kfSyLxb5FpMvGsTHzpKfMFAzMBD918dWHVozI42sUCObwEHMZBlRm1uWUeYDvvDQDltIamR2QHfhuBvpTnOmuITLq1AbnQwkX4qrUvOxDXxQINEYj9K68ROVK6klqPS7t6YSd1oAjdCL2IsA1gZScrC0YLEi4mUFeJJCKJIBNjUNuTWw7BJyHS1d2DS1pUPvYBSSMOjD29Rqjf0xGy3TWeNzRDIwUgnYljWkVe473tW97Yr80fLnkUsWXSwDEXYWN1TbehYr257YTEzxanAIjLVfCkgWB7WAw+gb54C0zUDJSkujeX5hBpSorbUpbcHaiL5HGH1KliFllZCFCsRREjaKWTlaOoiwe4Pviuz2Y854GjV/MChSSQVpX0oQQLXckNfuPfB5Hq5hJSRNRjNFV0HdKHqIO9ABb3+HASJh8B8zUSxR139JDGqYppPpF1ZIIN7EYk5PImWIFTqYOysVpxsFr4CaG5O/Nn22T1Wcs3m6mkXUseYRwFtiPu9S2bYL6dXBMSm98a/w51PKSq4k6f+llCKZQg0gigCWdbFKAANgB88BSTeHVmVZTJqGpEnJFER6m3iLXRB9B2N+hq7YkeCumjz55IpSEil9EgZVZoldlYqzAKbiZrqrF1xWLDpPU51iOYzSpGJFcwySejX5ZARXcG6EgVLZdRBsHa8V4naAHmY5hGlOhkMccxUndL9KqZD3BrSMBX5Pr008xk8zSPM1VpOpxoCLqfWPUFUcVux96xsMn4lkhzgz0aDyMw0UUnpBLqsQJ30k+kKQTY3q77c3XqwEreksrMGokk6wKu1Iv1WauuBuOb/IyvmZKLLlFl9RNER2F0oCCwosUr1E1qB7iw0HjlVdF/Q4/MjykkjHRp9Eh06SYzbONN066gD7URjAdA6iYphoF6iAdRLHQu7cAajpDYuvEIK5Vm0gaiB6rvc7URuNwDXy3xWeGnjXNIy67QMwD6d2RS1ArsPSG3NYB/wASZlHzLCFSkMfoiQk2qfFVWaGtnIHYNWLfwW4n05YlQ+pjEzDZWZSDt7j1f/kOM7Ojeawc+omyeR6vUOL2ojGp8L+DpmnDRU4CO/Cj1gVoClvUxDWO2x9sAJulieOYIjLLG2ZdSAEBDFSGJcAEMYyBJdWDsboON0rMfo8yyRq5jQOqOBpeFfv2Ibc2AmkLfOv32dzPh5XX1h4lgjeRowS0kckwZn1I16UARbsCrBoC7S+T15LNqaqOSMKG1+lXVRJIHvRpkYA6KoCvfYK/NxGIQ5sXIJAxkXWwUMaUUACpZdQJvcFQfni0yuad5EkiNxzKQfNFmJoNRKKwFlXEgbcchthiu6dk30lA5dI2RFDErTuxKuQCVFUtncGhtR2VmZf/AAckjReXrzaxhWUhfT5rFhKPUok+A6DpXah3wE3rJjmjBCxyr2W7tdLIxAYelkEivfNKT2vFf1/Ia5mfMfdrBLHCwckXEyWsgXTuSdi1n9muAMILfoE6yiWZmKho1IZyEZtLMTw3GgEi6v2GJvWIjEzpNJ5kmcZWDI5k0rWrTKj7ii1aPTsbBwFXmOlvDpOVlTVpUsLV3IkMbIJAEA+JrA+Y3Ni53W+nIuaWYbebIBrqgdSgxzArsqtaBrHxathscN9FykyiOWZToj9EjKgYImXVdiyjUqgadz3AN4T1bPkxiIKF8ySR4I1BsKPupY2Z90BZVdeR6KsAgKFhljFlkVswqMkoGnYgifLCRQGbY99Bk3BD1ZHDceWD5h4SNLxR6wrqrIoaN1MUm6DUbia9NagBtswrelSKs7NKrgR+YskdGo5QhQ0BaKxZOP2u99n4JXWG3IeCR2R5HVQY1bQQSWVigOsWLKkH8wT0lJYnDLrIVLBUPJJ5cjaGWt2tAV3G1DbFouQasvk5S7yrI0IKONAkVJSAhI1bjSjBqFAG1I3Tkosq8uYMj6Y1LRkrpKrHmlJMkasLVkkC7qeOwqsV3TertBE+YGYckxOIza6llKLso7jSF0sR2I7YCOnVdIklzRd7lWmpCyNEdI1BfgYrEI3I+IEXqrB5vqMDTBnYpHJCVSUhrVj5qsfQb2kKdq7jaraifXGoZI5Rmd2kNKyiILVha0MNSjXwQaIaiQvw7DVBUWQK7KsgAO8pRfu2YXttueb7YCyzOaMrIWjCDLwxrAtrTL92oZTyCwFFTyCDe+Nb4VysrxZmJlUQOjK7OuoW/oAWvVp9RJPA5rCW6dCumhrKLpEr0W306gD/AIbAA70OTjUdO8TGOMAgekdgAKsAbD5G/wAMBx/xD4cXKSDKrqR1USsX9QLCkR4ivw6xeo1yqHgbWMXX2i6cwm0EmX1AAjWoikIA07avTVkb7Dncar7W8gk0eUc+ljI+XBChgBJpI1Je66lGw3o7DHM83IFZI9RYBCyNeokHUjAB1BQWrhhypB3POAy6ng3Z5vnf3vGz8EwNmmmv9bHl5NDm9NKvElbUAWF7c87DGa68ynMy+WKXUKFKu2leQu13dkcnfviZ4TZ1kL60SEeiVmkVPTIrbAEhmvTWwI4B5wF107w1E8rRKy+XIBIsgdwI6Y0wJUqdJpaNWARqBxD6Vn1EMi6zLL96rBSpXy9Slpo7W9Q0Ai7JoUBvidmOvIETKlPKniZ0SaN3UKkwU62XUNQ3U1uP2rAtTS5csvnEISq2VR0CraiwvqXciiSlgED8MBOlyMRVEceYYWL6R8UiTEMyyiOzQUagyudidqNib0uaOSdzrMcETNLoljB3VDel92e1AJAUEhhziHlJAheTLybGZIyLpUjdLW6rSQ1rd7bdxhpYyjTwqr+WcxpBLH4kJVFZ/hIcOSDfq0jnAWmSyLJqIUOo+8VQVPpKFnijeipIIVoyFG6DjgU7TtLImYjDl9MtEgBnaMyP5lAlSzIzAqAfUtkUcW+ZjXJTq2uwQwkjH3h1RswRmVhTA+ncbgAgVZGIvVepRxTshkarYadDI6h4wsQd2GolFJBIJ1L3BOwRuoq7GRxNFpKxIS0it5ihY4yrg2GK0oLdq3q8SeixF4hsWIFatSr6dyoGggkCzuSeTviy6F1vL5dzlswyBNDCUgeYokUg+YjaQ3qVUb07g3sN8ZM5s5h3kfQSTv6I7JqtRDCwSALPcgnm8B17xJ0+CaBBmTqSLJhlcEnQzM/3gUcgPGl2CPTVbnGF8MdZjbMxfcnaMKbkFgqDRiBULqN6iL4Sx8O/Q+r9GbOxxDLypFFGHVkRbBkEr6g0nMka9loAk6jvVZ2D7KGheN4pELxEka1YqbUAalq2oi6ut6wHNerDTmJxo0XI9KRWlWcstAgUNJFbcHE7J9QcNGsRGqQxm6HpZGoMw4OwFknhcL8UdLnHUNEh86eYo1hSPMZiUFBvcr3259sQ4slLDmxE8I80NXkyaa1SL6AbOn9pSN+awGj8QXmctIVAj/RpNJRdwwQaS2okkm2Vvb1CsU3h6LSQxFiUiGqv0yDU+x2Nqun5Bifpq850bMwxTK0OiKPLMT60VWejJKqgEm9lUbV6PocZHpklZaUHYhlCtW63qsXe49TbbUTe/GAm5mNWz8ixgBDKQgY16R8N3xfz9xxjTZjpE8ggyURQu6GcENo3jcABH5Bs7Ghdnfsc9kmrOI0rIS6rZWNkVGCiNPQaN+hSW4OoncbnQ9U6HK05lh81WEaprjSWQmmKlFAGlQaIIBockb2Qe6B4izD5dJ82wH6MQI5Jq1yJKNDwyftsmklizdwDZ3GMX0bq59Bf4F0tKt1qWN0INt316NvkPY4ufFuZMGUOWaOON3kUjy9vu1WnaSxZaQiI777bbLWMxlOnvLEXVSyw15hFelHIAYjmr2JHF3gNhkmcdPnziyUsWY8yMbAl2d9Ote8ZVgNN93FAjcdP8WRJFlxmIVZAraaKtssluhjPYhvlZAogXiXJ1RTlBk44maMqrK8SFiZo5C6Bg0YAQyUGBv33JJOd6x5RSjFFA9qrGrYMhsrpYlk9JHpFKa7A7BI6cZH83MJFNSyCVWaMmKNCzFuBstMB6T6aJ7XiS/WFdS3m/o0qgOFeIRh5I5Iz6nosw9AbTfpIawbrDvgHxO8M6QqxeF6WibrkAgH32BHzxE8QxyZHqc36O2ix58QNMCptmjCtt8SyKBV7CsBI6n4m0yQHQ6O+8hAA81FDKzotkUy9jtYJ4xFafTCxYCeIh/ILKDWoxvZJIZWCuLo3qUjg2a/qvUP0qko2kWuMAeYW1KJZBqJ1dl33ooRtZxX5brLNEIiVqNSVHvRsk9idgON67m7DS+GurAF4pBG6ySRMyMrtrBaUSsoUH1qltq5PG+J/VYH/AEWeN9Q/RbaM6SFmj81JriDHUtIACm6qE2Ppxm8v4llht4YIY5CtLMqUUBKkiINYshON/ifY6iMCDq5EQWR21uC3ngsZEKqwCMb1fEFO2xDnffYJnQvEkKQzQuXk/SfuygTSK07MHPqBJNb3vW2LXp+SDdLzqZlY3KanjJb1xy6bQoVs1WoFfYb96zHSspGqB5C6l09BUITp+BvLLMDqDa91II0HY4n9CkMCGaNJW0ygFdatpWXa5VXkEKRqI06jW2rAXHh3qiKsCRBCfO1LExJ9UJRXXUd9ThdQU2DS9xgvFRhyuczkbB2Rp4mTy1AjR7VmIUCgfSwq92A2rFZ1OEQVMjCQP5+gJamN8sfSHPckXa7WFNH1Ait8s/etl2kR6ackPS+RIEDRkCysiyOVsngmyKBwHSslK0iozusl8MgoHcjdex9xZrcWcWbD+GKfw/lhDlYEoArGt1xqI1Nx/mJxaebz9MAz4oziTZYxWWlyxjzWzIpj0q2l5C/7B1IDRBonfGeyWTMj5Rpj5fltJ5gTjdWBmoEhiWAYAGj5jG9zjRf7CBzXUPNdVXNZKKONuNLLEh3LbXr0kY55DOBlooT5qhCbP6t9JdWCkMpAYURdEHAQfH/Qjls/KAdaS1LGw3BWWyBsAAbDbe1Yf8B9N86bRQ3Dg2FN+hq9L7Pv+zyQDid9peZR3yrJIWYwIrIyqCoTWyuxUkAkSAUBwLxR9NzXkqkgLBgWYFaJ4KMfUw7N+/AWMWWkzGUmAaMFCJTDVPG0a6DoRAABpBSgLB7CjcnpucC0ZlmCPpQsdwVBFGrs2qaSK781viF4bm8rOAzkEzErqjYHS7kFaYH0+ogH/DQu6wfiaOSDMo4QM4G4KAjzIzTfd8U3pcDf4iOxwEeQnLOYSlrG4b1xq2uPUWQyK49aUauq+lCpubzn6RJOcmrOrsy/o6amU62IDOrkgrYUgggr6eKvDWc66kUsDMokK+bJpNOEM1emJifhEiswshlOoH3MjofWSksHnTDy9TOZGN6YyraUbSLI1qdOxrcbdgr+odAzDxl/Lk1wkeYVAIRTq+JFthp0ncWKB+uHIckzwxvagh2A8xB6iULAO45Wo2ILjYat+2LzxV1kpBHHUbNmNgVYkGIgW4K0RdjY+/esUPUpls5dVNqsLhhbhzGWNqDRsiQi/wDKRgJU2Uy0s4V4U1yKQRli0SqxbSpjUjSSNiQSVtviPAjZPpU8JeNI3NaSWOimLKDaNdEFaOxOxF4a6z04Kqyal8phRdwQWIen8tFs1VbE7Enc7HFr0fKeeHDZooqNQZRMdZPJIiIAFBSLHc+2wdmyuayUlrGYZK50ujfidJrDhjyx4jF/ID+Rxxd+lTXZgmAG36ptj+WCHh6ZiKy7newdBO573X78BovtPy8UGf6bmANKawJGG3pSWN9/lpZ/34h/af0yOLq+TkStEpi1D3aKZQbP+hlH4YouqeFcyyrGMsVa/jF1w1g0SAPoOw+eJHVfCmamjVBk0iIO5XZt1K6TcpvsbHsMB0Dxf4a6Vl4JndIhIyOIxStI8jKQgiXknUR9Lxjfsp8JrmXmTORuEVVanUqC/C2GA1bFjXyHyxNyfQswBG82VRZE5dFHmPsALdMxESSvYigSMaHLzZhPgy7rQ3Plxkt2ok5zevngKPxh0RIOr5NIwPLmiEYCqALRpD+zyd1/LF74W6BLmcsGXNywEMbVQpBLnXe4Jv1V+GK2aOXNTrMVkKwBdETwhFJ12TuTpqgwfXYIFDc3d+HelfosbxiR3UuXtwBpB7ChwNJN874CL1X7JfPkDT5uaTSNItk2B3NAxEL+HO3thzov2UR5WUSRyysRyjSIFbbhgsQJHerHGLr9IJB97J4NUOBtzte/0wUeYYnYmh8zZuv83yrbADNeGZqPlyPGe2hkoDmqdSK+X145xR9T+zmXMqQ+czbq3Klogpo/4QoFWPbfGhlzDi/UR77ua/ft2/PDEOdk20sSOBbtz8hpO3974DIQ/YoFa/PzG3+ERqf/AHb/AMMXPVPACyKoImDKADIDcj1/91qpt6PAAIBAGLw5+evcVv8AeCwe/MdV89sGOtSVbF1A7hAw4J3pT9NsBm0+z/y0CxSZqOu6pHv2s1DqO3+a8Vy/Z5IS2vMZkD/Kui+/7QNjfG+/2oxjVg96qI2ABBF8jbddxixy0zOCe17fgB8/e8BzB/s6gRVW5dmXQzLExTRbCj5WqiQLBO42w3nPDshNpFkWJXSdUEikivVustEXvVbbe2OrSK9GmF9rWxfzFi8VGWzEgJA0/G9nSedbWRROA47m/B+YDA6YxsAqIzOqhQFC25Ddu579+MVyeGs9r1hdLjmngsfIr5nB2NVRsHHfI5y3Oi/x/mMFPmFQHV5QoXuR7e1XgORdG8KSJKMw8MEjGz5bzoqhibvQsLmwdxbcnFlJ0CXzImjgykCprDhZNbOjhjoFQqNIJJo2bqqrGgzn2gZawoy/mX+1SKP/ANgW/MDviOPHWVqv0JAPqn/8++ASjXhX88UPiDrkebKJHCuXK21o25FAUSoHcjEHwpnWekMruEldmbzGZtAVKTkn9lz/AMWA1P2g5CE5xRNEzDyYzrZPuh6SnqkZgiEVZJoAUbxhet5F1lBjPm2qkxJqldFogH7sMhUaatXbc43EPXCYIUzGWM8rRL5kjGY6mZfWH8qJ9+1fuxPyMyeWETJlQoNBYcwQNRJNGWKPYknuOcByPN3m3mzCoqrHEopdR2ijCBm2O5AG5oflhEedVIAriNle71KC6E7aomJGk39fhGN1P4UMceYTKQzx+fEyNH9wsbE/CX83Mu61f7PtiX4ShzeWX9GzOSR4wfS6SwNpDVZIZ9xyTW/1vAYKDJRnS2UYyOtvokI1BlUFSiIAXNg2VJqh88XPjxY5pUVpCjIialaF1d2AILkuFLauLuvQK4x0LNeBMlICpiiKNwoQAqTzodaYA/3ttizy/QBHGkcZGhFCqKvZQANyfaucB5+6xGFKAhlKghtcZjJN7arNk1fNGh3rFh0Pw/FmQ5EjAompiNGkbiwGaj8AYaaO+nesdxzfRHI1bNXer25or3F9vyxFl6SjJRjiIYb0NiCK5AvjAcz6/wCD8wJlWGKaVIlAjkVlB9IAYqLFqSAwIHBxVdTyUkDRJmUmHtqUIGD8oG9VCyQaPz2sHHW4OiMi+WhYxi6UyMxS/wDAXs0Pa9u2KXqPgJ5IzH+lZije0pWUeocVak0ff6YDl05eKzH5ixgsYta36HuzqK0TVWy8n22xcdD8cZ5FZYZdhROxJJN8lWF8d7xet9mkgTS+bkZQKRdBAWuwBkah8hWKweAZImIXMsl1dQk3V1uH35PtzxgOsZz9U31/mcVuf+I/VP4jAwMBNyn61P8Ah/i2JeQ+Mf6H/wCjAwMAy36w/wCpv5YmR/E31T/qwMDANQfGn0/liLmf1jf8X8RgYGAfy3wD8f8AqwUHxL9B/wAmBgYAZv8AUv8A6T/LDuW4/P8AicFgYCPB2/1HDp+Bv9J/5cDAwExf/L+g/wDjxKy/wj/W/wD8kmDwMA/L8OMH4s+F/wDW/wDztgYGA52/xfn/ADw3+2cDAwEt+f8Ai/kcOf3/ABweBgGOn/rx/pbG9g/WZb/0m/8AjTAwMBvTyfwwzLxgYGAaj7/TEeb4k+v8xgYGAEXf6nEGb4vxwMDAIT9Z+J/hiR0/lv8AU38TgYGAmnnDOa7YGBgKHPf3+/FXmuR9MDAwH//Z"/>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50" name="Picture 10" descr="http://t1.gstatic.com/images?q=tbn:ANd9GcQsYRtE8bYjYaDRHj0PD9V4UkHXknaDfzqYdLY_Xj9ZXfUh0Znu"/>
          <p:cNvPicPr>
            <a:picLocks noChangeAspect="1" noChangeArrowheads="1"/>
          </p:cNvPicPr>
          <p:nvPr/>
        </p:nvPicPr>
        <p:blipFill>
          <a:blip r:embed="rId4" cstate="print"/>
          <a:srcRect/>
          <a:stretch>
            <a:fillRect/>
          </a:stretch>
        </p:blipFill>
        <p:spPr bwMode="auto">
          <a:xfrm>
            <a:off x="5638800" y="1066800"/>
            <a:ext cx="2819400" cy="2000066"/>
          </a:xfrm>
          <a:prstGeom prst="rect">
            <a:avLst/>
          </a:prstGeom>
          <a:noFill/>
        </p:spPr>
      </p:pic>
      <p:sp>
        <p:nvSpPr>
          <p:cNvPr id="10252" name="AutoShape 12" descr="data:image/jpeg;base64,/9j/4AAQSkZJRgABAQAAAQABAAD/2wCEAAkGBhQSERUUExMWFRUWGRwYGBgYGB0cHBgfHBoaGRgYIB0YHSYfGxwjGhwaHy8gIycpLCwsHB8xNTAqNSYrLCkBCQoKBQUFDQUFDSkYEhgpKSkpKSkpKSkpKSkpKSkpKSkpKSkpKSkpKSkpKSkpKSkpKSkpKSkpKSkpKSkpKSkpKf/AABEIAMkA+gMBIgACEQEDEQH/xAAcAAACAwEBAQEAAAAAAAAAAAAFBgMEBwIBAAj/xABFEAABAwIEAwYCCAMFCAIDAAABAgMRACEEBRIxBkFREyJhcYGRMqEHI0JSscHR8BRy4TM0YoLxFiRDU3OSorIVwlRjk//EABQBAQAAAAAAAAAAAAAAAAAAAAD/xAAUEQEAAAAAAAAAAAAAAAAAAAAA/9oADAMBAAIRAxEAPwBUxTUYVBMwDKB1KgJX1jcAeM+Z/h3HIGHTp+JFle5M/Oh7TQea0H7ojwIAg0Ew+JXh3CDbkRyP760Gh4XFvOGQjtLQkBQSQozeD0FqvscKpK0O4p0rcRcJEEC2xKhCo8EgedDeCs2Slh91eqEwU8yEmxjwkimBQLkEGQRI8jeg5xPD2BcEFpI8QAD7iKAcb8BKxKEusulRaRpCSJKgL79aMPYdQNXcpdUVACTQYQxiloVqCiFBQV6jr19ajxDpUorPxElRO1yZnwvWhfSzwulspxTYgOKIdjaT8Ko8YIPj51nJvQOeW5/ofYkQlK0aj97YH5E1bxCNLqkb6VkeemRSvi3NxKvQ29qMZe4FATYxc0F9aue0/L+lR5hiVttrW2SlQSbjoQUqHsTUxa1QkHlzqFjEBQ0H7QIB68ooK3CoPYuiLLUkT10hRjylVGlOBEDnyHM1R/iE4ZtKEjUoCEpHPqo9ATN66wTK7uLMrV7AdB0FBdZYJOpRlRtbYDoPzPOg7uL0YpwkTpQBBMehPIdaY0I0Mhwqm+myVRqiSNRgWHSd6Q8xx5S+tXM+sdKC9jsYrsnXFH6xSm2gB8KRd1Q8bJQP8xoXj80XiFhTkA2mBHrvVrG2wuHRzWpx5XjJDaZ//mr3qLB8PvulrSggPL7Ntau6lShuAT0oGnjHK3EN4NsXU7Mx97u6U+iSPnTg7jCjShu2n7U8xYnxoNlKcQpaV4rT/uoU00E/bUQAp2efdAAP6VxjsdCrA9dvcUFvEsazKyVxe5tPlzqbDs2rphQUgEVKBQT4HGNtPgta+zPdXqBF5+ITeP6xUfEHE2HZxAQ627oMHVbQeqhzUAbGKibw83NzQTjjEOhplMAobXquJOr7IP8Ah386Bg4rUFOtQApKAFAHYzCr+EAUOxZ7R3tFCCoQY8v6URxsvO6lCJiRO1tvSuHsPFkgT+Hj/SgGpXdKeZBV5VSz1UMkJCdTikonn8QJjx/rVtUB10n7CG0+8n5mKX+JsQUlEkEhUpAOwSZKj4lUegoBAdABmZNqZcGoFIMk2FyZpWOJCnFK2BUTHSTMelNGAgtp6RQXsPiC2oLBgj9+1ZZmf9s5/Or/ANjWg41RAJBkDqKz3GmXFnqpX4mgdModjx2/Cu85wIcBVF4P4Wr3FYLsHLfCq6fDqPSriHJT+NADwmLdYS2E6h2rYjooKKhF7EcqZ2syxOG0ur0qRYxBA0i0CeVo9KAY3P1jCN4fSFJbIhem6VBaiUA+RTVrNOMu2wyGtIlI0i19tJk/PzoNDZzR3Fo1MYcaVbLWsBIIsdrkeQqswyjDLD2IxZWtM9xoAI8j1F+cUnZPicT2RSt5LTZMy8o899KPiVPgKKN5cTCktqxCxspz6tHmEmVe4oG3ijLk47DKZSRDgSQvknZQVHPYWrE884bXgcSlp0hVguU7FM9DsbEXrTgjGqZcCXkIdiUBCbCPskqnfaetZWw4rEvKU8tSlEXUo3sR1oK63SpRURafaivDOZltYM95JlM3HhY71QxTaEWSsqn2FVcI7pWPG1A2NYkkKURJuZHrB9TXL2I7EIIEkQBb0J86q5XiISQfEXou3ge3dbSCBKwJVt60HSG0HELWlBSFxAJnYAXPXnAqdwDbmOVc45ns3VtzJQfiGxtP57VwcaLg9aAo9hkjAAIUFurUCUJckpSCVypGwNvmBWdvYZTj2lAlSlAAdSabVZm2hopQ2ntioK7bUdQggju7bWv1NCX+I3ChxKUNIKwQpxDYC1A7jVyBG8RzoCXCOZNDNGgdK2gBh0EiRZOlKxP3lyf89O/EpYcZcwzBS07hFNuoHw6VayQEzvIPL7wrJMrwDioWgEAKEK6GbH0NNWX5aV4ntXXS44QoqVF5iAb+3hQGMfjZWQTBKjygb2+V6FLWNR0yTsSTRPF45nTDqgk7T5c/Cg2Y5qy2gpS4l0naNx5mgJ5FmdiPunT7bfKjbeKm9ZtkWaELclQEkG5gU94RRLKnCpICItNzO0UBFDsG21WnMIHAAoSJBjyII+YoIMZ3CZ5E0awmOnSlO67Sdk9TQdLXpIAEqVcD8SegqfsYHjzqR/ChDo5naesivsc+lCCoyYEwKBIzLEBGLUFGELSFk/8ATm3jMilzNHFOuTBJJgJA2HJIAopxVj0vPMEJCAmU23PifOu8tfDOIZc+6sE+UwT7E0CwvDlspLiVJChqTIjUJKSR6ginXJFhWG1JEBAOqTsJv+NWPpZw6SlpaY1Nq0qG1nAVJI63Qr3pEy/MCkKSTKVcuVAw5hm7akqTqGx26wfCKRHx3leZ/GjSjcz8qB4j4leZ/Gg1LPMNrw+oboIV6Gx/fhQXBu2NMzjXaMgIUUhxI2EmFQYE2Fp9zXCcA0AEqLiyk2CnFW9EwPlQAeF+HXnsQtUlOHKlaxP9pzgJ+1cgE8r0bPCbbZJTq8p3HS1UM8zFRIIlOmySkkRHltXWE4yUkQ+Naf8AmJgLH5K+R8aAnhsAyn4WtMR3lRqJi/U8tzVoYgqOkKIHPqfCgXEGPV2IeZVrQSBKfwUN0mh+X8UknR2JKtrGfxoCfGWchvCq0KcSpSghJQqBO5nqAkH1PKs8ymNRm4Ij3NHs9whXqV2CgmLSZUDF1SJB8qXcCekT40FpWDkmE6fWqbsBwCbA70QfK4iZJ6eVUMI0jX3/AIRv4+FAZwrZUkhCpibUUwWLmyrKTHr41JiMkQUIUx9WQBeVSqySFEH4QQZ2k222r13LHSjUdAUjvagYFrmZFhQWXV37ySkkTB8t/WhOLUgSVKAPQ0XwjpxYLzii4r4AdhAvy3uTXyMpZCtRTJPNSp/0oFYuFZ+rST48qgcwqxyHOm3MMWhCfq0oAFyone9wmNzSjiMcTPQk+1A0cOf3YgibkECjOXkmS2gFUwSbW3jzpf4dcKcLIBkqUR8h+VQv5iCDqK1EmAiSE23+GLTaTJNAfzaLqACvvCxtz9aTc2xjGuG0HxO1+kUZXhWyUIWQkWlLcalE7yfspG3jRE5Jh0iAhI6zcn3oEjLDKj1N6ZcDmMJg+NU8+yRtgNuIJGtSgBy7sSfcxVZh3UrePKgaA4gpm1FMsxBURpExek9eK0Jseg/rVs8QNtpSASTsopNyREX5CgeXMxKVJCwBNxe5gSbfvcVFjMetwQEaRvKjE0mMcXBkQ0zpMC6jJ5wdpPWi3DrWJxsuLUENiQHCPfSOfidhQVsx4ScMOF9pCUidyTEco8qqYLBNK/tMQsDYQ3vfoD0ps/2fYHxLcc23ISD6RU5yrDrgFFkjcKM38ef6UCxiWsKq7zjz5H3iE7crkGK9ZzDBIFsMjzVCj85qbH8I4fXpSpxBO1wQR4Ai/vSnnGXKYcKDOndJmQociCLfptQOC83YdQUttMo2+NIAF9zp2ttfc0hY9Y7Vy7fxK+Hbc7eHSvtcUPcNz50Gn5HmPYIAcMqQkIIHLcgecc6ixeKLiy4LE3tRdTSXWVd0a9Jg9enz58qVmMTB0nY0Flx/UO8L/Khz2BRqEnSkm6onTMXgcqvPrvbaonW+0GmLecTQQpwjmHW7p1ONELQTBCV906VCeYMGh3DzTpgNBPaOknWr7KRuAepJ6dKN5U+8w4AVqUzF+ZSOpj2v1o0xh0IWFYHDLWY/4iwkbyVQef75UA5eDeZQe2AU2qyindPjcC1ILagFKBEgk/jWtuZ6pDX+8NBa1mOzbQVATskq+EmN9/yrMM7bSnEOAI7MTIRMxIBO3KghexISkxYm29VMBhe1WlGoImbqmBAJ5dYiuHiamy4QrVYkG2oSJ3uDvQG1ZwlgBOGMp6q3JtM+u3pUOK4hecQUqUADYpSInzPOhiWpTYyRv1qVlUbtg+MmfnagJN49PZdikaQFaiqZBOxO20/gKquOCbqEeF/zqFI+IwbzA53O9QLcHSgnefH3ptsL/wBAKjUuUGD5VAB0qctwJJ9KBkylRThkACdzfxUaE43ElBPU7eFGMDhFqbbbSCokCAPf9b0QZ4HbehJfV2iphSUS0kgAlJWSNatxCTQKGHxYT3plVWBmyzMkmq/EeRKwT/YrWFLCUqJTMDVeBIE2i9QN5gU7iR86A7nyu0wOHUCCptbqViRICtKkmN+RoBhn6gxbgUokc4/Comz0oCa8wjxqMt6roPpX3/xijBKk3G0yR6frRrL8ubQpsxqVrTabquLQOvSgJcN8GF4NreQsIJCiZsUgWR1ClGPITT06dTQQ0QEkhCYsAmNhHICK7xjwZa0KUAENwT4xCR/pVnCshKAQPgRKfHudOtqBYx2AUIVJgr+SbAe01cTlhS/omUuAX8kAg/JVX31D+G6kCPVRSCfmb1Dgcd2qQjZ1sSiT8YGwnqLj1oKb+GUWAqJUhQ9Nwfn+FD+I8AHcMq1wntUeBjvp9YJ86ZXFWcHwhy4kfCroel4/Cl5/MipbRAgai2pJ/wARJg+StSaDOE71G8jvHzP40SfwyW13Uk3VAF9MKKYPoKEukajfmaDR8lzgrdDCAEqVIle0gExHU7V5xLw+6la1oR9XAUY+xa/pPOredYEaBiWmyX0FKgQfumTI52EeVMGZcRtNNKWo2IsnmokfD+/GgzJeZwI5181j79f2KDvOyomvU4iPagbsfnIZwzY2U9KzAvpBKEAeZCle3SqGXIK1BQB1AyFOOqn2biPeqnEqx/E6Lw0htsAf4UDVf+YqPrXmExYTtagM8TZniGmYW6spXsGz3JEfaV3k+I50iJClKvJUb9TTviVfxLBZAUSSCkhMhJHMkmwiedJSwthwhKilSTEpMeoIoIsS2U7gjzBH41Ik6Uj3rzFvrchTi1L8VEmPepdEi1B1iG574rtmSLLFQYTE6bHarBAmRFBwtKibGItaq6cMTV5vUowAT+ftTI1kKAltL47MqJPdP1pkgJSE7mdoi0zuaBZwWSuuEdk2tZ8AYHrtTVkX0euOd59XZ3GlBE6rSSYNgOlp2kU/M5Y4ptKXFfw7KAAGm41QPvK2HpJ8RX2NxrOEZKiAhtIkIElSpMAqJvcmgGZo0wy0siAlJCVACZna1gRM2PdttQjg9pjFY9Cw5iFLZSVjXpCYHd0934RcWFqZEcc5elN3QSR3oQojy+Has84s4hZD4Xl6lNkghakAoBkgxHmJoLv0xON/xTQT/aBvvmeRPcB8hPoRSIqrTzSloLpKlGe8SZnlMm/SrWTcOvYpRSw2VxurZKfNRsKAUlvwJ6gVP2htCQnwjfl604O/RviGkagW3Vc0IVKgPUDV6UO/2WfOFcxJTpQ2oApUkhRGxULbJMA+vSgFZUsBzvglJt5Hkf6UfyZ/snUEJ1ELCp0kCBMXN5J9qXUT4GplqKgZUTA6mKBvzTN2l4hClrKBKdST3gdOxkefOnt3HoWz2iFDTIuNtO1YmGQBatayh/DvYUNYdRUltCUmxBBibk8yQZ86ARnHEIShaL95MAxsRB/Ie56UGY4n7RSEBnUubKPxSdo0n9ad0ZekJMgKEbECvsLlrCIUGkpIMylNzG21+dApY/i7EoWWXkItYyJJG4NjBtXeEzAKctuspIB+8Os7CBeTahvGeEeXiC4WzpVGm1xAgAxsbT61Dk2WulaQEKUSDIAunkDPIz15CgFZtgHGnVB1soUSVQeYJ3B2I8RQhxNz51qPGLWnL0JdALqVJuL6JMG/iP3asxc3PnQaXwpnannUtrSdKwQCAYB3F/EAih6MpcW6cI4rT2wUttwmQVoJ0iTygEQL3FN2CzU7Vax+XN4xoNrlJB1IUmxQobKFBieY4NbLqmnBpWgwR+fiPGoml94TtIn3pt+kPCOdo2h1EvpSR2w+F5A+ExyWLzSMRQMuePqVjMRp0H61yxH+Ix8oql/Du/dCfIVWzp0l8r5LCV/9yAT85r5jNnEiNRigPYMdkUlaioqtsSANqZsThcLiGwcQiCIAcPdVG0SN/K9I+DzRxOyyJ/fOiAWtV1rJOwk8zQBM8y9WHdU1cpB7qvvA3B9qpYPWVaUAqJ+yBM1oKlfxCVN9kXtK40iRA0JTq1bJMzR5sYbCtfWIZb2SAn4p6E7qP7mgR8L9HuKdAUEpRPJawD7CamRwN2Syl99A6IbBWtX8qbe5tV3G8VEtnsHAyVbJT33DfnyR5CfSgQzstuDSACoAKUe8tXUlXKTyFA34VDbCe6OytyIU6rzXsjyQPWmzCsYXsW1JbSYhwE3VqF9RUbkzO5rIMTmhJN6uYPiN1LQRJCLiRv1jwoHzN+MW0qIKpI5Dl50mcX8QduhttB+0VKN+8bBI9BPvQHEKKpIEedXcryZ94pWholA3Uo6UDrKjAoKqsAoNqVokJ+JV4TNgCPOhzbClK0pSVKPICT7CnPMcSwgBtLhdcPxJbumwMjV5E35Uu4rPVHUG0paQfso/M7q9aCRnJSiO3cCEK1SlKgpfdAPwA7+ZGxnoXYOJwjbCZLDZVIaPedcCo+scEwDF4gxAsNqQ+HgV4pvfeeuwJoxiMcUZshxxalDWjUpW+lQAV6QTQP2D4fLeKDrJ+pcTcaj3TvI6hXyqp9IfEiW8MrDJJU49ZROyUgiTfy0j1NMC8RolGoWuPHypI4z4eexJDrQ16AQpM97fUSBzt0oEAmKnZsPMVw23vUiqCPtKPcGcR/wr8ES25CVXiL2V6X9CaAkUVyHhPEYxX1SO7zcVZA9eZ8BNBqeMxITqk2ofluYqeVpQCdO55ep5Vd/2bYbabZ0qc0CJKiCuTeYO02CeQFe/xfZHskt9mBskCB6RvQEHMOkXVCj8q8cBIhMJBnao8MoqvHrQjiniEsNfVwVKka9wm3Lqr8N6CXOEYfs1tvLAC4Bv3hzB8wazF7KBqMOSJMHSb33q4MRPeUZJ2B2j/WqrmYXMzv4UGiLw3Z3UQAOZMCvMNxVh0EAu+wJ/AUjYteIeAU4oq6An8qHYbDOur0NIWtXRIJPy2oNA4qz1nGIbQxK3tXdtEjSSoSfKs8OVLdlxKUgG++/lPOm/LuEThdOJxrgZCIUhsEFxShcC1gJ339KT8c64y4tvVZKlbGQRJ2oOlZetxLKSNKgVtqKtgkfWaj/hCVLPkmh+OfBMNghCbJncjmo+Ktz0sNhTlkWMbxCQ0WlEJTCr90DnJtpB8TXGIwGAw7mvUtahYthXdnoSRJ8gaBZyHBuPOBKG1LEjVGyRzJOyfMmnhzCNNBKsatuUHuIasP5SQJV5C/jQPFcZHR2TSUtI5aEwPONvf50DxDiVwdStfMqMyfPkPKgZM04+URoYSlpHlfzgc/P2pWxeOW4ZUonxJ/Dp5CBVV0RIO/yrhCSogAEk7AXJ8gLmgstv6RbnXCnCTTHlX0fYhyFPEMJ3791x4IFx/mIo20zluE2HbrH2nIXfwSIQPUk0CtluRvPAlttbgG+lJI99p8KYcv4TCRqxbowyRslRBWryTNvX2qbGfSYSAhpGlIkarTEGyQO6keU0MHFBEqQy2lxRkuEFSvTVt86C+9iG2Gi4zhFOJH/GxHw32KW7T60t5nnz2IH1jilAGyRZIHKEiwrjHY1xwy4pSv5jP9B6VVaTc29qCBSq4TUqmyVQkEk8qY8i4SP9piLJFwgEd7zO0eAoOOD8DDodUdNiEeJIInyib9YqDjRH16VTq1IF+sEjlUmZ4pa1qCpSdUARYJG1QZ/li0NtuLXqJlMdOf60GmZbhdDWHbcJU52KValG8kSoDyBAjwog2NK0QNiSo9BpM/OB60Dy/NGMewyS8pp9oJKtPxSkQTfcKH40axWYhQ0o25k7mKAJxRwUMWovMqSh6DqTFnCB3fJU2n9KzrGZc80rS604gjqkx5zt61sGCxMCdRE7Ai0f13q8jHHTMgnok7xyg7CgUfo34TaWz/EvJDhUSG0qEgBJgqjmSZF9o8af1uACBFumw/Sh7GJSlA0hKUxMCyRN9h4k1Di8ZLYgyF8/8I3IH73oJsGrUSs+n/1Htf1r7Ftgm8g9QK9wQhAnc3Pr+gqVSun7/f6UFf8AgkqF9Sx0O3ttSl9IeUOKCHUiW20kKA+zf4gPb2p6Fh41XxKZBHIyKDCw7JubAQP0qMujpTFxZwwWFFxA+rUdvuT/APX/AEpd1jpQO7GcMpwa2/tKvqtG9vGwn15UsZXxE7hnFrZVpKwUmwNpnn41aw3DjrhASmVKmAB7elM+XfRgqxedSjwTegWsFgnsY8FPuEA7qUSTAuYnoPIV9m3ECH1hgMNpZQoBAHxd2Uz2m/esTy2p9zTgAOYZbTS0lcdwmQBcE7TuBSZlH0WYpb5Q8A0hIlS5BBHRMHvE+njQA8dnrmnso7NI2SkaR4GBuSLzcnrQh3EEmTW64fhPBM/E0HlGJU7CiY+Qq4rL8KoQcMyR07NP6UH5/YQVqCREk8yAB6mwFEU8PurWENKbeV/+tYMRuSVRAuL7Vr730d4JepTbKUqIiCVFPoJgHxrM83xa8A6tlLKWj1+LUORBO/r8qC7heB20JnFvC3eKWyLdZcVblsAasp4kw+Fb/wB2aQ3Isog6leMmVkeekUk4nNHHFEqJUfG/9BUB3lRJPh+tAWzDil54wVEg8uXsN/WaGPqVMK3gW6A7eVX8XhkowzbiCJUSFDntI9PHxoVQS4U3ok2aGYc3q+hVB08qpMiy/t8ShF4MlXkBJqs8ujfA2IQh9RWYlOlNuZUP0oDOF4UZSQEOHULkBQv6VexGXNrEIs4NlGYBHQVd/h06ytEkTBISNxa/SvGcQheyrfeuSmLRYQm/WKACnJtSypxffkaikwADYb+UbVT46CUpbSn7xPoBA/GmZL7aO4lBcWT9mLE3lU236mlb6QWSCzMbLsPNNAs4HEqbWFpMFJBFPmS5qh4XJmbom36lPhVH6OOBk40rdeJ7FshOkGCtW8TySB6mRTxgeB8LhHw82lSlJnQgmRqkmfODAmwgHe9Bz2ukSJAjpIvt+Fc4jEd0AaT5WNEcUtt4htfd0KHdBiJTYH3mPLlQPNsQ0y6lPaAiJIWCCPWKC3iHg2lpCohUIje5Nv0qwsgqjlZI8h8XuYFAE5p/EYpGmNCAV2FlEbXPiRtR/CNyuekD2ur5ke1AURv5V8t7SnVzNh6865aTQ3OH1KUEJ3gx5nuJ/EmgLYdWpAULgjfy51y9+f5VOzhw2gIGyUxPWLVC/v8A5vyoAmaYQOtltXwqkW5QbGlE8CD/AJivYU7Yi4EWsI/zK/1oM645qMG0nlQMOGSlhFgNagJP4CqL+MV1qq1mepwzzIq7mriGkFSiBag9w2aEdaKKzZKtLQPfLYcV0vWUnPHHFOETpSgm02mEg/8AlRJziqEakiFlCGjb7KRKiD1JgUDs6gmoS+U7mKCj6Qkt4dCQyS4QdzYXISept5Um5pxC66ZcVvskWA9KDT2+J2Gz3nUj1n8KWPpIzLD4lhKmlanUnaDcc96Ql408qYeG+GnH/r3fqsOm6nF2BTeUp5knafztQJqnrRtNcCmc8Ih1SnNSWGJISTKyobi3UCJBI3qdvLMua+NbrxHKQgH0QCr50C5h8OVtrMwlA1fl+deYPLnXTDba1/ypJ/Cm9HFLLQhnBtpHIlImesuEk+1Qv/SC/EAgfP0AsBQA8t4cxDq4SyvzUkpSPMqgCjDvDIbP12IYb2PxFZ9AkVTTnLmJWQpL7y1GyELMeyQTRRPC2LCQoss4ZsJhS3FptMglRJJCvISLUFTTgG/iU++eiQG0/OTRXInlrVODwbbIT8Ty5Vp/zrMA+VeYbKsIkoSw2cU7BKnHlFDCLbnaU8wLzQTPOInlOlCnUOIbMJS2IZttpTAkedA4YbLtSZk4tSVau7DeHSbXJiXDblNRZXli/re3T2aNRKW0KISTsVzurpyFtqk4bz04lohdlpsoA2jkY+VEXUhXxetvYX8aCBWJQ3pbTAUfhTskjc7c4vSbxu+CpoAg2KpHjH6U24pKY2Culh+dqzviHF9q+oj4U91Pp/WaDSPooxRbwL6tCiO1lMCdR0pBAHOPzozhcU4pS3XQW27QNUlW9pT8IFpHPbrWe/R7xanDFbLxIaWdYVeUqA2tyP4gUx4Li1tx5xtMKQpNtVgoye6J5Qd7bGgi4iaxLCkqwri3AsEaSnUpuAO8lXImTHOw3ikPMc5fdWFuuKUsWGrkAdo5XrVmXFPKEDQhJ5bKgWMQIAofxZwYnEJ1oADwFjsFeB8fGgD/AEfOKcLq1mQkJEwOpP5fOnbCIt++dz+NKHB+FUwwpK0lK1ukEEQYAE/nTZgnJAm0maAi45pHzqDB4bvdod1BIHgP2T6edUsfjbG/L8if0qxhcxBSkm1h/WgMKNvOPnVF9yL/AMx/KahVmyfvCwJ3qsp8FPmEj3Mmg+eVG/2Y/wDFJVHvVFJbAhUSLHz51YeXIP8Ai1f+SwkUlY5SlOrI2KlH3JoGlvK8I+rUy/2K99KtvZX5GgHHmU4hkh5xaVIUrSnSo9CdiOg5UJYaaUDoxKUH7q5TPrtQfMX3J0KVIHRUj0gxQHuD8xOFK3SgLbWA2pJFiCZ35G3zFHnWcpfMy7h1HkJj5ahSZgeKHGWltogdpGqRNkg2E2vMzvausPjWFQXmXECLFo7xYmF7+hoGp3hfAK2zGP5gPzik7+HR26kJVrSlRCVfeEwD7Xio8epmfqnlKHRaCk/IkVSC4MgyfX9KBp4vyhrD6AhYWdPfGoEpWmNQtsJqi3mmIxfZsqc7jYgA2QhI5kC1hzO1CuyWtJXuBuehkAT70Wy5sNNOKUf+Gq3WUkAe5FBWz3OwsoaR3mWRpRv3ualnqVH2EChinjy7oPIf0rrK8lexBhpBIG6jZKfNRsKMu5Xh8IgqccGIeiEoTIbSTzKt1RvHd9aAO3glLUEJOpxRCQgc56kmB/rMU04Xg5jDgLxroUf+U2bf5l/p70Aw/EpSe622ixEoTpJtAki/tFEMlyVWIT2rxXpBIAESqLkgq7qRykAmgKYnjVDSOzwjYaRF9IifNXxr9fegf+1LuvUohzvaglYlIPgnYUfTwslAUQ0hZVsFuEkbdNPPmaFO8JQe/wDVyO6QdSSfOPzoB2aZ49iDLq5EyEiyR6dfE1TSqusVgVtwTsdjyMfnUGugL5BmfYPpUfhPdV5H9N60lzDJUCmTB5gxv4/pWP6q0zKMxLuGb5KCQk+liflNBaXg0pbUEJ2B0zJPub71lCkm871rRxOkGSIAmSNo/KstzTFBx5a0iEqUSBQVkUa4cZdU8ktMKeiZSAdiCDcbWO9WOBuD1Y9+CSlpF3FD/wBR4n5VtDQawrYaZQEJHIc/EncnxNAjtZVmKBKcOoDoVpJ/9prn/atbKwjENLbV/iTE+VNrmdmd69xiGsY2WnkhQOx5pPUdDQD8FmqXkhYAMGxtbr+/GpcRiQYAgqNpiYHM29vMil5poYMlgiNNx/in7Q6zH5VJhsylxRk91IEg7Tc23+7QEcXl2r4VlPz+zHpQzH5atDR+uCRIAMbDp586KJxduSvEG/tVXEvBawFBRAMgRIP9aBdykQkqUSdRUAo845eu/rR5ONtIMwpBPzNc4hCACmNMwQY59B6ULzPEBtEJm5K4NoAEJ9zFAQ/+UskTuUD2SVn5kV4jEJAAEWttSoMcbX2BPuQB8kih6scqfiNBZynK/wCJ1IG6RqHiNo969d4bWLaPCRRz6PFJC3EmNbie746Tcfn6U0nDDmLUGdJyFQjuid6YsuyDtdbi/hjskDkACFKPuaKKwYMn2q/ljyUp7FZ0yZQrlJ3B86BHxXCwB3tVF3LgibU+5oz2YOoetJ2O2Uo7Ha1ADkjVfukgaRzI2ojgsw/h1K7dtJVpshQmJgglP61wrDPMJbfKIbXISo32MHyvVDOXg5DkDUdyOfn40FjMeKHXBEwnYJFkjySLfvagriydzNeaT414EmglwzMqEiRPv4UzsZ06LJCUIAiCd/c0sa4CRPUn9+lWkvQLmSdoG3hQHMMwt3WQU+PevHQAfOvMLmpa7q1a02kbnwidh5UNRjNLaUpkE3V49B5AfM1Tfd1Hp+96A3mGNQ6kpbBgwdJHwxuZ/SgLgEmKYuGMCl1rFBewZkKPIpUFD3Iil3EYZSDcW68qDjTRbhzGFp9BJOmYUOoPh86Dh00UyzD6lNqKtUqMoQklVvACDJjnQaBisF24UgEkaYI8KzzOMOhCu6koG0E9N/nTwviprCoi5XpugH7XOd4jznwpNcfOOxjaQnSHFpSlM7BSr39TQP8A9H2PGGwrwjvJTrKeczB/T/LTKXA6lKtioAx50mcSA4bFqdZSvsnU94lJ0gqJBTtG2lQnrPOiPCWZFTqCtVtvL+lAXxWBIvQt3iJtg3Oo+FEuKcy75Sk9wDcc6z/NlgG39KC7nPEYxmIbGjTpSpMzc8xVB95TDhPxAxPIgxyI6RQRjV2gUPskEx0pkzlxEhSjAKt4nlQdM54HOUq6QQfOU9KsNZsP8RIF++PzvQBllROluQBZSgd55D9+J5QfyXJEOsOdpOtJkKm8Rb5igkczgASClJ5Eq1H0AoDjccV7ze5J3PTyHQVSewqkqKehpo4S4P7Qdvif7MfCjbWfHon8aBfwOXvPauzbUvYWEgeE1KeD8Z/+Ov5frWgv5iR3WwEIGwSIA9BVf/5FfU0CI6NKgUkpKTYjcEbU85NxEMQkJeGlzbWNleY5Gk/BYJDvaqLqUFEaUndZ2ge2/iKNcM4AyVnlYef9PzoGcsAUOzNuQbUVQ0oiQJihuePlfegC3IUAVjiVTf1Tw7Rra/xJH5j50Uc4daxaQW3ISRAtIE/P0pQxWHW84lDcSqdzATG5J5ACoGs5fy95xsKSqJBgymSLLHiJBoJzminO2w+zYWSESCNggqmJ3E9JNCcSwEmORFvO4qngcV2bwMkiYM8wd6J5sdJE3TO8bdDQA0m9SFNenDSokfDNqtBhREhNtoigoPjaeVdsYiN9qnew5IjSZ5CNzzqjcUE5xBNWMBgFPOBKRJJiqINNXCyFsqS9ptIgG07km/KgY2uHv4Vp1tagVLCBA/7o/fSqKcrcIDkpXe6QJI5bbE+FS5vnLTjwLjikgd46d1ADSE39aq4fEkoUGYYQTOkEl1YmJKj8I9qARj8jQherELSyI/s0d5xXmNkE9T7VWfzwABLDaWQkEBW7hneVdTfblao8/ZCVJIEcjeZ8TPOhQNBIrxM1byTF9jiGnREoUFCdrdaotXIHpRgZFoAU+vs0HYRLiv5UfmYFBqGV8ftdq42tJDaldwLGyQlKQDEx8M3nej7WXYJzvoQlJ6oMf+pj5Up5Dkbb2GaOgpESNRlUSdMnyv60wYTJG0iDI8QJoLOI4Ww6t1Of939KovcHYMCV61R1UfyAqLNssXPdcUPUj86U8zwxW6hlboCnDEqUYHSb2n50A7NsWy1iMSGEAIKQ2gAyJKQlR3vur1qrmoJHZiCoXX0T0SD97rU7mSpRiOxQ4lbk/F9lAEEqjmqZgeE+RLE5CgIATII58yep6zQRYZpKEJSkWG/tv586I5KvSXI2DY/GgKsMtubk0dyTN8OJC0htahpJJJSsRaZ2PhQWcPkoxJWQlOsKSsnw0iRbrR7FPCezTASlP4Cu+HE6HFzo0uQUqQLKsOZPp6VezLJ9R1t2J3HXy6GgDIwGrYTUZwPhTHhm0tpg777fKqjmIAJ+rO/WgzLMMjLCwNaVkj7M226imzLW+zbSnnufPn86BZl/eE/9VX/umjyNx5UBQYwhMDyoTj2TFFEVUxm376Ggz7NcOptcgkT0NAsWCVEkkkmSTcnqSfOm7P8Ab9+NKuK3oKfZ9f8ASjmHh1kJWY0mD1jkfagyqK5Ns/8AyfpQWsLhEgLY1hYcSXGlAfbQCSk87pkecUKwJW4tKESSowBRrh3+8s/9ZH41Dwj/AH70c/A0Bt4NYMNtjvOLI7VfOJEpHRJ6eBoo/wAENFJUE6iq/wDpStxF/a+n61p2U/3Zr+RNAp4XgZpolxYBAuAdqH8VZiEpAG3KOdOPEn9gfL9azfjDdv1/AUAR18qVO55U65Tg1Jw41JKVK7yuszYmecRShk394a/nT+NPHEv93PpQKfELJLgCe9AvF49qrMcMvqAWU6G9+0WYSB1k39AKiwPx0ezb+6p/y0FrJ8hSsp/hEE272JfHdSeqEcz03j50cHBLCHkLffU6knvk7rNvEwnrTJgP7uz/ACChucbD1/Ggb8PgUpSNEaIGmNo5bcqlUgDlQ/g3+w9TRJ/c0AvHugAmNgaynPMSkOF7VLh+ADkebhPO2w5WrRuJP7Fz+VX4Vjuc/Gn+UUHjbiiSoqMzM+PWjeD4sUnuujUPvDf160GNQYjf0oHQY9t0ShQ8jv7Gq+KwfX+nWldv4B/N+VFlfCP30oGnh7EqbSpKiSygFQJmUdfMc45RT1l+IXoBPfREhQuY8evnWb4P+wc8j+FS8P8A92T5UGjM4guLUIsAIEeO9WNHn7Vkv/EPlXNB/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54" name="Picture 14" descr="http://t1.gstatic.com/images?q=tbn:ANd9GcR8SDLdd7B-HouasQs5mtukM84zJvBmFC9GQtZg5fBkDpuFL6J9"/>
          <p:cNvPicPr>
            <a:picLocks noChangeAspect="1" noChangeArrowheads="1"/>
          </p:cNvPicPr>
          <p:nvPr/>
        </p:nvPicPr>
        <p:blipFill>
          <a:blip r:embed="rId5" cstate="print"/>
          <a:srcRect/>
          <a:stretch>
            <a:fillRect/>
          </a:stretch>
        </p:blipFill>
        <p:spPr bwMode="auto">
          <a:xfrm>
            <a:off x="304800" y="2667000"/>
            <a:ext cx="2057400" cy="1905001"/>
          </a:xfrm>
          <a:prstGeom prst="rect">
            <a:avLst/>
          </a:prstGeom>
          <a:noFill/>
        </p:spPr>
      </p:pic>
      <p:pic>
        <p:nvPicPr>
          <p:cNvPr id="12" name="Picture 11" descr="untitled.png"/>
          <p:cNvPicPr>
            <a:picLocks noChangeAspect="1"/>
          </p:cNvPicPr>
          <p:nvPr/>
        </p:nvPicPr>
        <p:blipFill>
          <a:blip r:embed="rId6" cstate="print"/>
          <a:stretch>
            <a:fillRect/>
          </a:stretch>
        </p:blipFill>
        <p:spPr>
          <a:xfrm>
            <a:off x="152400" y="4724400"/>
            <a:ext cx="2667000" cy="1990725"/>
          </a:xfrm>
          <a:prstGeom prst="rect">
            <a:avLst/>
          </a:prstGeom>
        </p:spPr>
      </p:pic>
      <p:sp>
        <p:nvSpPr>
          <p:cNvPr id="13" name="TextBox 12"/>
          <p:cNvSpPr txBox="1"/>
          <p:nvPr/>
        </p:nvSpPr>
        <p:spPr>
          <a:xfrm>
            <a:off x="2819400" y="3276600"/>
            <a:ext cx="5486400" cy="3693319"/>
          </a:xfrm>
          <a:prstGeom prst="rect">
            <a:avLst/>
          </a:prstGeom>
          <a:noFill/>
        </p:spPr>
        <p:txBody>
          <a:bodyPr wrap="square" rtlCol="0">
            <a:spAutoFit/>
          </a:bodyPr>
          <a:lstStyle/>
          <a:p>
            <a:pPr>
              <a:buFont typeface="Arial" pitchFamily="34" charset="0"/>
              <a:buChar char="•"/>
            </a:pPr>
            <a:r>
              <a:rPr lang="en-US" sz="2400" b="1" dirty="0">
                <a:solidFill>
                  <a:schemeClr val="tx2">
                    <a:lumMod val="75000"/>
                  </a:schemeClr>
                </a:solidFill>
                <a:latin typeface="Andalus" pitchFamily="18" charset="-78"/>
                <a:cs typeface="Andalus" pitchFamily="18" charset="-78"/>
              </a:rPr>
              <a:t> </a:t>
            </a:r>
            <a:r>
              <a:rPr lang="en-US" sz="2400" b="1" dirty="0" smtClean="0">
                <a:solidFill>
                  <a:schemeClr val="tx2">
                    <a:lumMod val="75000"/>
                  </a:schemeClr>
                </a:solidFill>
                <a:latin typeface="Andalus" pitchFamily="18" charset="-78"/>
                <a:cs typeface="Andalus" pitchFamily="18" charset="-78"/>
              </a:rPr>
              <a:t>The movement against </a:t>
            </a:r>
            <a:r>
              <a:rPr lang="en-US" sz="2400" b="1" dirty="0">
                <a:solidFill>
                  <a:schemeClr val="tx2">
                    <a:lumMod val="75000"/>
                  </a:schemeClr>
                </a:solidFill>
                <a:latin typeface="Andalus" pitchFamily="18" charset="-78"/>
                <a:cs typeface="Andalus" pitchFamily="18" charset="-78"/>
              </a:rPr>
              <a:t>U</a:t>
            </a:r>
            <a:r>
              <a:rPr lang="en-US" sz="2400" b="1" dirty="0" smtClean="0">
                <a:solidFill>
                  <a:schemeClr val="tx2">
                    <a:lumMod val="75000"/>
                  </a:schemeClr>
                </a:solidFill>
                <a:latin typeface="Andalus" pitchFamily="18" charset="-78"/>
                <a:cs typeface="Andalus" pitchFamily="18" charset="-78"/>
              </a:rPr>
              <a:t>.S. involvement in the Vietnam war.</a:t>
            </a:r>
          </a:p>
          <a:p>
            <a:pPr>
              <a:buFont typeface="Arial" pitchFamily="34" charset="0"/>
              <a:buChar char="•"/>
            </a:pPr>
            <a:r>
              <a:rPr lang="en-US" sz="2400" b="1" dirty="0" smtClean="0">
                <a:solidFill>
                  <a:schemeClr val="tx2">
                    <a:lumMod val="75000"/>
                  </a:schemeClr>
                </a:solidFill>
                <a:latin typeface="Andalus" pitchFamily="18" charset="-78"/>
                <a:cs typeface="Andalus" pitchFamily="18" charset="-78"/>
              </a:rPr>
              <a:t>Anti-war marches, Reflecting </a:t>
            </a:r>
            <a:r>
              <a:rPr lang="en-US" sz="2400" b="1" dirty="0">
                <a:solidFill>
                  <a:schemeClr val="tx2">
                    <a:lumMod val="75000"/>
                  </a:schemeClr>
                </a:solidFill>
                <a:latin typeface="Andalus" pitchFamily="18" charset="-78"/>
                <a:cs typeface="Andalus" pitchFamily="18" charset="-78"/>
              </a:rPr>
              <a:t>P</a:t>
            </a:r>
            <a:r>
              <a:rPr lang="en-US" sz="2400" b="1" dirty="0" smtClean="0">
                <a:solidFill>
                  <a:schemeClr val="tx2">
                    <a:lumMod val="75000"/>
                  </a:schemeClr>
                </a:solidFill>
                <a:latin typeface="Andalus" pitchFamily="18" charset="-78"/>
                <a:cs typeface="Andalus" pitchFamily="18" charset="-78"/>
              </a:rPr>
              <a:t>ool Protest, and many other protest!!</a:t>
            </a:r>
          </a:p>
          <a:p>
            <a:pPr>
              <a:buFont typeface="Arial" pitchFamily="34" charset="0"/>
              <a:buChar char="•"/>
            </a:pPr>
            <a:r>
              <a:rPr lang="en-US" sz="2400" b="1" dirty="0" smtClean="0">
                <a:solidFill>
                  <a:schemeClr val="tx2">
                    <a:lumMod val="75000"/>
                  </a:schemeClr>
                </a:solidFill>
                <a:latin typeface="Andalus" pitchFamily="18" charset="-78"/>
                <a:cs typeface="Andalus" pitchFamily="18" charset="-78"/>
              </a:rPr>
              <a:t>The momentum increased –protesters such as mothers, teachers, Veterans, Hippies &amp; others…</a:t>
            </a:r>
          </a:p>
          <a:p>
            <a:pPr>
              <a:buFont typeface="Arial" pitchFamily="34" charset="0"/>
              <a:buChar char="•"/>
            </a:pPr>
            <a:r>
              <a:rPr lang="en-US" sz="2400" b="1" dirty="0" smtClean="0">
                <a:solidFill>
                  <a:schemeClr val="tx2">
                    <a:lumMod val="75000"/>
                  </a:schemeClr>
                </a:solidFill>
                <a:latin typeface="Andalus" pitchFamily="18" charset="-78"/>
                <a:cs typeface="Andalus" pitchFamily="18" charset="-78"/>
              </a:rPr>
              <a:t>Tet Offensive proved the end wasn’t near….</a:t>
            </a:r>
          </a:p>
          <a:p>
            <a:pPr>
              <a:buFont typeface="Arial" pitchFamily="34" charset="0"/>
              <a:buChar char="•"/>
            </a:pPr>
            <a:endParaRPr lang="en-US"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http://www.pbs.org/itvs/fightfields/images/ufw-boycott.jpg">
            <a:hlinkClick r:id="rId2"/>
          </p:cNvPr>
          <p:cNvPicPr>
            <a:picLocks noChangeAspect="1" noChangeArrowheads="1"/>
          </p:cNvPicPr>
          <p:nvPr/>
        </p:nvPicPr>
        <p:blipFill>
          <a:blip r:embed="rId3" cstate="print"/>
          <a:srcRect/>
          <a:stretch>
            <a:fillRect/>
          </a:stretch>
        </p:blipFill>
        <p:spPr bwMode="auto">
          <a:xfrm>
            <a:off x="7239000" y="1524000"/>
            <a:ext cx="1905000" cy="1476375"/>
          </a:xfrm>
          <a:prstGeom prst="rect">
            <a:avLst/>
          </a:prstGeom>
          <a:noFill/>
        </p:spPr>
      </p:pic>
      <p:pic>
        <p:nvPicPr>
          <p:cNvPr id="10246" name="Picture 6" descr="http://t3.gstatic.com/images?q=tbn:ANd9GcSZTZBLZMZQG3yJp1NLnKun1CJUAxMyxM2t_npGnaw_ZXxPBotz">
            <a:hlinkClick r:id="rId4"/>
          </p:cNvPr>
          <p:cNvPicPr>
            <a:picLocks noChangeAspect="1" noChangeArrowheads="1"/>
          </p:cNvPicPr>
          <p:nvPr/>
        </p:nvPicPr>
        <p:blipFill>
          <a:blip r:embed="rId5" cstate="print"/>
          <a:srcRect/>
          <a:stretch>
            <a:fillRect/>
          </a:stretch>
        </p:blipFill>
        <p:spPr bwMode="auto">
          <a:xfrm>
            <a:off x="7174992" y="3657600"/>
            <a:ext cx="1969008" cy="2895600"/>
          </a:xfrm>
          <a:prstGeom prst="rect">
            <a:avLst/>
          </a:prstGeom>
          <a:noFill/>
        </p:spPr>
      </p:pic>
      <p:sp>
        <p:nvSpPr>
          <p:cNvPr id="2" name="Title 1"/>
          <p:cNvSpPr>
            <a:spLocks noGrp="1"/>
          </p:cNvSpPr>
          <p:nvPr>
            <p:ph type="title"/>
          </p:nvPr>
        </p:nvSpPr>
        <p:spPr/>
        <p:txBody>
          <a:bodyPr>
            <a:normAutofit fontScale="90000"/>
          </a:bodyPr>
          <a:lstStyle/>
          <a:p>
            <a:r>
              <a:rPr lang="en-US" dirty="0" smtClean="0"/>
              <a:t>Cesar Chavez and the United Farm Workers’ movement:</a:t>
            </a:r>
            <a:endParaRPr lang="en-US" dirty="0"/>
          </a:p>
        </p:txBody>
      </p:sp>
      <p:sp>
        <p:nvSpPr>
          <p:cNvPr id="3" name="Content Placeholder 2"/>
          <p:cNvSpPr>
            <a:spLocks noGrp="1"/>
          </p:cNvSpPr>
          <p:nvPr>
            <p:ph idx="1"/>
          </p:nvPr>
        </p:nvSpPr>
        <p:spPr>
          <a:xfrm>
            <a:off x="457200" y="1600200"/>
            <a:ext cx="6858000" cy="4525963"/>
          </a:xfrm>
        </p:spPr>
        <p:txBody>
          <a:bodyPr>
            <a:normAutofit fontScale="92500" lnSpcReduction="20000"/>
          </a:bodyPr>
          <a:lstStyle/>
          <a:p>
            <a:r>
              <a:rPr lang="en-US" dirty="0" smtClean="0"/>
              <a:t>Founded by Cesar Chavez.</a:t>
            </a:r>
          </a:p>
          <a:p>
            <a:r>
              <a:rPr lang="en-US" dirty="0" smtClean="0"/>
              <a:t>It supported the rights of migrant farm workers (consisting of poor Hispanic immigrants).</a:t>
            </a:r>
          </a:p>
          <a:p>
            <a:r>
              <a:rPr lang="en-US" dirty="0" smtClean="0"/>
              <a:t>He personally conducted hunger strikes to improve conditions in which immigrants worked.</a:t>
            </a:r>
          </a:p>
          <a:p>
            <a:r>
              <a:rPr lang="en-US" dirty="0" smtClean="0"/>
              <a:t>He was all about nonviolent protests. Influenced by Martin Luther King jr.</a:t>
            </a:r>
          </a:p>
          <a:p>
            <a:r>
              <a:rPr lang="en-US" dirty="0" smtClean="0"/>
              <a:t>The California table grapes strike led to the 1970 labor agreement.</a:t>
            </a:r>
          </a:p>
          <a:p>
            <a:endParaRPr lang="en-US" dirty="0"/>
          </a:p>
        </p:txBody>
      </p:sp>
      <p:sp>
        <p:nvSpPr>
          <p:cNvPr id="10242" name="AutoShape 2" descr="data:image/jpeg;base64,/9j/4AAQSkZJRgABAQAAAQABAAD/2wCEAAkGBxQTEhUUEhQVFhQVFBcXFhcYFRUYFxcXGBUYGBoWFxcYHSggGB0lHBQXITEhJSkrLi4uFx8zODMsNygtLisBCgoKDg0OGxAQGywkHyQsLCwsLCwsLCwsLCwsLCwsLCwsLCwsLCwsLCwsLCwsLCwsLCwsLCw0LCwsLCwsLCwsLP/AABEIAPsAyQMBIgACEQEDEQH/xAAbAAABBQEBAAAAAAAAAAAAAAAFAAEDBAYCB//EAD0QAAEDAgQDBQcDAgYBBQAAAAEAAhEDIQQSMUEFUWEicYGRoQYTMrHB4fBCUtFy8RQVI2KCkjMHNFOywv/EABkBAAMBAQEAAAAAAAAAAAAAAAACAwEEBf/EACURAAMAAgICAgICAwAAAAAAAAABAhEhAzESQSJRBBMygUJhcf/aAAwDAQACEQMRAD8A89ThKEysAl0EydADSnCdJACSSThACSlOoq2Ia3XyRkCRJDamMc64tyBi3I+qiPEHAXv1Eco5/JL5AGAEkCqcRcf1kW0IA+S5p8SeLAh35tN0eQB9JBafFzPab/KJ08U0xcX0vqtygJwE65ldBMAwSTkJlgCSSThACBTFOEigBlzC6SQBHKQSCeEAMukwToASSSUoASgxWKbTFzfYblVsdxDLLWCXRrsPyUKDM1yST33+eiVsC5X4q4jsjL+c1y2nnkg3EiOo+3qVQda/W43sreBPatZ2o7xa0+JSgTMqFozOvp8INhe7xousQ1ouyoRm5iWE+sHoVyyrnM/C4bGb8yBqDzElOKYB/bPix3fsfmOSAI6eaYc1k6fFlJnxj0RGjwhrrZHNMAzLCPnfQ7KEUZs2I/abt8DqPBWsA1xdlByk/peYm36SLO8ZTICKr7PQJDr6jL2h4t+LyBCpN4e8A2v3gtPcdJibGFqa7Khp2aA5v7gYmeY+FA8bUqNOV7B3euo+62pSMRxgHmImQNtxzHh8vNEKbgQhNDEnOHtIIESNCI0n5Zu6UfbiKRMTcjNIgBx6cnXv3bLUaV5STujZMtAcBOkFyUAdBMkEyAEkkksA4CRKYJwgB0kkkAJQYh4+HNlnfopnOAuVVp0SXmTBIkG8dAZS0zUUxgntcXAAnlsf9uvJVa2H3E5TsdR06kFaAYaR2oG22sWOvhPcq1fAuudRz0Pqkybgz/uzMGx2K6A6kO22v39fojDsKNCJ7wQe61vNc1OHCRE920dJWmYKjaoqWqiH7PHP/cP4hT03PZYj3jDqQTIHXceK6OBix0Ok2I5ZXfQ8/OajgnA2M8swh3gdEBgt4PDB/apkOEXGjh0I+XzVmnTBs641gm9twee+xG6ehTggvaQ/qcj+sOFnePkr9V9OoACYfzgTbSQIzd7eeiosGYFQxeT/AMjnFmmcHts6OI6H9Q31Q/HsiMpDmmCC0DTmWi3lbpsuqlBzIJ0P6my5hHI7x0KifTb+kBv+2TE82kGPSepRVGqSgcPLiY7jrHiLgdDIVd3DnZpp6Ez3HeOhWgwtBx279NOhG6kx9L3bOxqbGflPkpeRT9ftmdwuJczM1w/Vz06eav0cQHfny5qo4B8j4Xd/oeYPp834fh3GbQ8EeB532TrJJhEBJMPXdOnAYBMukxWAMnTLpAETU65XSAEkkuajoBQBxVY10AuAOo69J81d92NSBPMXEHnGl90GD9SCSORmL35EgLplZ5jKTHkL9APUqTHQdY9g0JneCLdxICTsW3kfOPkBKoMYR8TiTHZE25TH5srmEwRcbmUlUpKxDpip4ts2pE9c5Clqvc6zGuaI0mfRaDAcJbFwiVPANbsud879HUvx17MT/ljxIk37vJPS4Y8aWHI6eIK3bcK0mSE9bCDSFn7qN/RJkDRzNhzP+unkf5XI4bmES7pO3nqthR4bOg+StUuEDWPkqTyUzHxQjHU8C9sAE77a9/qpG4M7tAPMAjbeFrzgwLRH5yVTFYO9zf6brKujZiQD/gZadh3/AGQnFUnC2uWxB30BmdZ8lsK1PIB5IZiMGCcw/aJ7v3T0ICpw/JkedYRlRw0Phwkt2vcc2HqD+WKs1mtpOZUI+Ie7qagRoHdDP/2RchjHQ6zaliY+CqBY22OhHLMhnEnh7XCOYIjcQCO8SJ6hdqWDgB+MtUiZGk8yN53tCZVa9eQ103Ag/wDHptLRKtSkyMJIppTFACCeEyeEARApBMugEAOFBjLiOZ+inXDiOX5yWV0aioyleBI31/IVttKLuJN7CZnvKnwzATp5WEdFzi+0T8lIdIfBtzOLj4d2wR/BMi6E8NZotBhGfNcfK9nocM6ClCrZW2Gdeap0aRtf0V6k0jdQR0EjinDZUbjG+qam8jSPVbkAnQePurJqQenLnb00Qtrtt+X5qpWVIt5yrzRGpLL39k7H019FRxL5I5j8+ime8b+HgqgcJ36SmroxaK/EXcjsYPnfyVDAVv8AUDSYkuI5AE9oef5dWuKadxVOqIHy6TqPz/auj8dZeTm/JesA7i4jM0mx19Y8iI6rOY15IzbyM25zNGU/9gfElH+M1bA/lx91m61UEm8B4nxFp8LeRXRTOJFDE1IdbRwmNpH8gj1RGgZa09AhFYbWkSR0iR9u4hE8C7s22/v9UiNJylCdJMByknKaEARBPK5lOsyB2uKotbXafmnC5qvgHuWV0ai5hbiG6mw7hqfz6qOpTAP55qzw4hrCd4t+fmqoNqySTzU66Kz2GeGUdCtFh6YsslT4jl0I7t07ePPJgaLlribZ2TzStHoVCm1WXUR6c1kOHcXJ+KZ/NlocPjcxN+UKLnBeayWXsTMpx3pqj7IJiuLuBtshSa6waXDUR+FTihBsAsRX9oajdBfzXdHjb3Q5xMcvLSVaZWCNXs1WIaRMa/ZD3O7UnXSyHYTjZ0c2QNyI9ZVt9YOMjSfz6Io2Xk6xIJGup5aQPXdUsU0gEf7bcxGvhofEclexDuwY2hV8U8Pph413HXQ/XwK6Px69HP8AkT7My+uHi88iPzT7IFxGiRmjUOv46HuP8opxD/TeSJyuNuhtY+XoNiq1V2e7bHSDp/S7oeas2cmAG3tX3A/PSx+yucLqgyO76qriKGVxiWkXMi3gd++ykwlMh87EQYmB59yxdmBVJNKdOYMUpTFNKAIV0uZTpQHSc2RCScIBFqi60dJ/PNDBvrGYq/TfrKgYwRrFzspPRedlrhtFkhzgDvf7o23jGDYAXQ4adlhd6xHqszVZnLacnLq7lA0Rmpwxr2NaHQACP3WJ0UKxnbOmPLHxQaoVMHWsw5KljlcCwkG4IB1FwVX4bWy1iwnTRd4bgtNzDmqOe/KA1zwXFobZrWkmQAIEaQqeBw7v8Vl1gXvPzU6U+iseX+RtqODzNme5AuJBrXQdd1q2DLSA3Ky3HcIHOm5kaeMeUBIUBlTiNBnxEDnYlXeH8UwtSzajCeRt6FD6eCZkeIGZwiYkt5JsF7KlzMj6s0w81AwxlDiA0u13AA8FWfF+yNeafQexnDKb2yIkdUPwrMpIVCgyrhTDXGrS5G7mdRzHRFcPXYSHFwk9YPlqsaGll6m/Uc/5Kq0gWPLf0un5CbeCkFSSY02su62x/aQe+8H5rIvFIa48paM7xjBwSNWm0cvt0QJ3DXF3ZEHYydO/+y3mIYC4zof5sfoof8KydDboY8vuu+mls85T5MxlbAuYwuLiY6EADp5qnhXukh94kb2uPutV7QUgGW0LoI7r6eCDVabSM7W5ZIDuhyg+SXjfkshyz4PBXSlJJVIjFNKcpkAQhdJoTgJQHCSScIA6Yfqu8OYKjhS0tVLl6L8O2aDC4YBzH2EyJjoQNTe5REYdpuGjwAXPBqwLIN7T5fyFw7DjN2ZDZ0BMLgdfZ6czjokq120wSb9y59laOZznkS5xVTjsNY0c0Z9laBa0TzQ9SHbNRVZIjkLoJxCjItt9UeNQA30VDGvYLkmOcINRn20WE9sDXx81YfhqQ0253Rajhm1GgwCPvzUDuGAHS3n6LegewTUGazQPr9vzuUdKleAXDkDPjoR6eSO0MPFyIsR3z+SoMVUAm0bfn8rc47FwDGTmvHzT1nwmiSoMc6Aot7KpCoS8lomCI7vy3kiGNhlMCe2OyRvbRUuBVADJ2I9FocLhwQXOgl3a7p0CtXI6WCKhS9IwvtW8sbSb+qQ494uAfIIPXfJtoY8tvSyL+13/ALgAbCR4mEEK7+BYhHnfkPPIxkl1CYBVIDEJJJIAgThNK6CU3A4CcBMEigw6CdlSCmXBN0nItFeJ4Yc4biLwFpsNAEu5LI8L1BRPieOhmRpuVwOfkepNfEixtYVqs/paYA7lteE04AAXmDa5YbLX8C9ogQAdltSzIpN/7NzicK4N7xZBMThDlMmx2Onko8b7SvccjYcR1ho7yq+ApYis+ajmBnQHyEoc56Hh/ZW4LxF1Imk/vbO42habD4htyd/zRVeL8LZVZlHZLQMjtxHNAsLjn03e6rWcLA7HqDusachquzS4jFAyPL7oRjXTrrz+ieubS3l+dVBTeXi/kpU2x5SXRAwX3UHEWq24c/z8hUsY+UppPwGnLiOf8WWirVABBEFYHifEjQpF7fiz0469qT6Ahd4n2t963stcDAknQTy63CvHHVdIhfLEvbBnF6+evUdNg6B/xt8581UTZSNdU4XpysLB5NV5PIkoSSWijQnSSQBUaF2Fw0KSEowk8pkkGDgpna+CcFNU1CW/4jx2EsAYaSmpuzOJPJRUndnLzKbiEsEjcLkxs73Xxz9EjcNnNle4dwlpMuB8480AocWcyJaR6haPhnE3QDAe12hETa2hWvKMior3s03DsM1o7I7yQiLHxoeWvh/KzmC409xLKTCS13annrceKVT2le0gOY0OcSBznuBW5KLH2jSuxHMqnjqIqghwnl9kEPFajtKR31gfO6WGxdXP2mtF9pM9ErZryifA5my0kkbE/llOww/wnu/upBFzzUFV0u0/TC5qKyLHPOx3Qx1SZV/G6W6oUX3WTOQpgn2lfORmpmY2EdkE+LiqgoxE66nv+wXHEHuq1C5ugMZv6Tt4yR4KWV6nDKUnkc1eVtjlILkpBVJHSSYlMUAdEpsyZNKAIwkmlJKMOkmSCAOguss6ap6VIu089grjnNptJFzz5pLrGh5lt5KwfoVb4iy7ejQh1CrmaRN/5RE1MzBzsD4aLmrKZ2Rhoio0mkwQrg9nqRg07FUskIlgq7gLLG2uisqWsUiTDey4LgMxF7n6yj/D+B0KIloExdxuedkKpY50x91fA94Lz5/JD5B1Mr+KLbQ1xMWA33XWIpCLeajosiw0Vp9Hs38FLORmigHwBOuibIdfz8slUFxHVSVnwEjRqB+OrWhAeJYktAa343nK3v3PgiOIqSbXnRUeHcPc6u6qTZvZZ3D4jH9Uq3FGOzn5r1ohocNyNc3fKN5vNo8iqq2FSkDTc+IgxbnERH9Tm+ay2Pw+R5b4jxXdLPPpaKySSScmJIpJkAKEoSCUIAja0ldtw7iYgrUHCANm46gCB5aKhXpu1hrvAbhc37To/V9gk4YjUtHSbqPDw7S4mJHPldWKtP8AW5sDRosJ6qv/AIqdBEafUwt82zHKRdDoESAOl/VB+LY39Im9z9IXWIrE6mY1jRDi2Zcb36wP7LFODKr0iGhijTeCP+Q5haPD1w4AgyDosvUpanornCK0DxW0shx208Gyo0w5kq/haAhBOH4y3Qo3hK/WxXLUvJ6XHSaLzcG3zRDDYKBM/nRUBUur1LEDTyWJfY7f0WGUomVxXr2XFTFWuhWI4gNzYIFyXQ8TJ7/shvEsYCcoVOpjXOmLBVTUj4buPfbvWzPsWr+iwGGYgkk3gSQidMgABkRFjrynvnkqmCxLHAhtni5vIcLTrp9gjHA6AzutZsOBj4iTA9b+KvCxtnNyvOkX6eDs1mkwZ2kanz935LMe1OBLe0RBacp8dPl6rcUmw7Nq1nZPcfjd5kf9VV9qsAH0HbkNkH9zR9Qm47xWyNrK0eWlJdFNC6TnOUk6QQAkkkkAaAuJMtMRc6ctI/lUsXijAaQATqRbs7nqrZcATJ0uddttNVVpsN3P0ABO+0honw8wuRtM7PGkU8WC42ECIvsOarmhlF9dNr9Aik26nw9PRVcUHHQactybAW/LoWQaXYGxtoaO89VQxOKA7IkkDwneYUvEsVllrLu0c4XjYtHXqg7DBVMHM6LmYukHXX7KLCVYRXCYHO3O2Z57d0IfisMWkO2dPmNfmjINNbCGHxJGiMYfiWXnCzlFX6LrJalFYtoPt46DrPqrP+etAm8xsEFwzATdEPcNhSalM6Zq2skVXjFSoYFm9VK155ypcHgXVDDGkxryHeUVo8LY1odVext75nCIBAzFu++q3C9C5a7BrmmIGpv4fujkqlQFt9ZmP/0UqWPa6tVDXZoqHK8ftnX5jyUlYZpjQ6AbcoS7VYKrxceS/o64bVyODyPzSx8St3hWe6ptOpbBPU1AA0DoLLE8Iw8uOYWZfxEwPErb8IcKmVrhOW7+Xas3yv6K/I/jo5IWG8h7C0YAHn15z6qpjjkHuyey93YJ/SNSD4Aj/kr2BdbK74mwD1GzusqpjnyXQfgaGzEgF2p8BCgauzyTEwXuI0Lj8yoluvaH2Za+XsePeHUGAHeWhWKr0XNJa4QRqCu2KVLRCoaIiE0LqEoTCHMJoXSSACFeqHHKw3d00Eq9iKbbMaLNguN5Ltge7VB+E4kNOaAXDWTtsbckXq8Rp0myB7xxuQ0WDv8AeRsuVaOtvKyNUow3O+GNkDaddQCs/wAQxBcHe7DmsmBftOtfNfkfVQ8RxTqz87/BuzRyCZ9E5QBynXc2CZpoWcMD1MOZA/gKCrQIeBzKI1qH+oZ0n5WVlvDy5riJ7LZA6/2BTEWtg7CYl9KxByknmLojh2sqgtcYm4PJ2oJ+R71cwmC9/Q89RvdB6fYdkeIcDrulH6/4WWYJwJaRDgSD3hXsPhDKsYFzHXBnv57+qJ5ABJU7trR0cfFLWQTUoEHeeQ+SLcJ4JUeZqhzWXt+sxqL6cl03BSwvFoAiwNzoL97dOaJ4fA1IGaqSdOY9dlmW0M5SegrheHi1MPNOmBmIaYdroY3PO+iH+0fDaTcO7IL5iJmTAJG/co69FzLtfJMAXi5MCeQnuQX2lqvbTDJdnN7nbci26yf5GVL8WzG06uSoDeJv3GxWqwbhB0lptyIO318Vi6kyZlaz2WcajWzfKSDY6NaIk+DfIq7RzcdYeDSYejlaNrZ3GP8Ar+dOqKcDxeXtkfGTm6MMAKmTmaBHxmT0buJ7gApR2Cdx4XGn8KUPeGdXLOtGzJEZs0PY2Z2c3rzB9CgOM4g5jmsdZzpc8Ektdm/TIH7QE9LiA7NN8lpcLixDRcjqJAQirjfePqOJztc485F7WHdqO9Mo3sj5Z67CNLiuWabGho/TOoJ27uRQ3idH37ZcJ5PgS2NR1HRVjSzCzg5ovJMEf0ubopm1nARUBt+oERvrHzhE3K0FcVPZmsVhXMMOHcdioFq6+ABFzreB2vVAcbw9zL6hWnlVE74akokJoXSSoRBld5p1JHO4+YRh+HLmMcwfFJtH5KEPrCqL2d87ahEOBVP0meydjsolV9FaphXz8J/LBWjSOsHUbGLCfmiuWTAd4HX+QrVJrhplPxHQ+eqlV4Z08fFrsyjmmZg+XMrQ8FZNJ4J1LW6dw+vomFF2vZPieWvdCO8Da4Mu0Ee8aZmNwY0Tu/jknPH8+zPcPp+4xL6USx3ab9oU/FuAsrOzfC6e+e/1Rv2opE1WVfdiaYbIEGxcdVfa6k5kmmRImR17ilXIjP1s8qxGENFxg6O8Ua4cx9YB1SQNhoX/ANPTqjWH4VTq1HOdZubstcYzGNSf2haCnh/eEBrgREEgATH6WwbDuS1aHjja2BhiwYZAyh0uMWJF2tEdfkFJ/i+moF9I5xfr6LQs4SNBTaeogbQqg4I2q4sBcwCZn9xvlHTcxzQrQeLewHUxMw6RlaZceo0juF++EC4gPfAv0BPZEcufIbq3j6Z957gGWtcRbeD8hBRNr2w4kCItbQDl4p/ExV2ea46nlcRHyRX2RxmSuGkkCp2fM8u6UW4pwAZM2jjJOvpCy2QseDyM2TkP4vKPUaQh7j+kkNHQTt4z5K05hNt7RG/2uFW4c8VKNNw/bI7/ANU/8g4p6uIysy/qnKI62AKjc42jq478lhlWvWim9ztcsCZ7p6TZAxinNu0wNANuRWi9oTlY2mSY5xsNL7+PJZN8udYiPDzTxfx2JfE/LQbocRblBLcubdptYcp0UlTGi2WoDoSHT4crBA4cdrAf2CiYxxd2vH6BIpVMtV3MmppVjFssa2cL9SDE7q1Vouyte4ZQ7y128P7rO4HDl7w2JHMDQD+xWmw2ILczg45aYygHSIv2T3RZUqEuiE2956M/j+GEXAj6+GxQ33R5HyK3GFy1W9sBhJmP0gEWjkY20Xf+Ss/+T1d/CebwiTWWeR5YM7fnyRDhdbtX3kHyVSqF1Q+IeHzQzJ7Nfh6EtEmY22krupQyixLdtTpz/smwI7PiflCt1Ne7T0XNjLO/qclShQI0qHxg9dEe4XQeKIALe08RIiYgzbu9FTAv/wAZ8fqtIxgBYALBhI7/AMKraxODnl/LIJxjX5qgcGkZGjfqUK4NTqVnmmf/ABsEvIO2wHUq/wAUeYqGbl0eAAVv2MYPcsO76rsx55QcvlAUR1sKuwF2sgDMLx+lgtCuDh1MwGNiNCLLigZrPnnHgNkaw7Re2h+qxCumB62HqUmlwdmAHwnfoD+aIficcGYd7Htiq7vuSfiaRsJWh4jcsB0z6dwcs17YH/VpDbl4/YJlOWCrWQPwrhdODUOZricrJtLiZJvaNT4K7iuByWU6bg4CCZ0hvONZKL0mD/TEWFOQOpIHyJ81HhaDc9UxBEAQSLATFk7p5BKWsewHxbhtQN+DY3BnxXnvF8DlOhXrza7nG5nXl1WS9s6DS1xgTGvktXJli3xeOiv/AOnOLFSnUw7ozNl9Kdx+pn18EYrUc1VrCCMnadsZnKPBYHgVVzMVSLCQfetFuRIBXq2NpjL7yBnJILtyAxsfNNneBUnjP9GE9oXHMINrx3SR4aHzVLDttvewjkNUQ4p8Y/pCq4rsxFvuluEki/Hby2dPaItBJvBGy6oiAdtoOkfgVOp8R6Cys06pmJtH0WTGFkfk5M149egxwmmGtfUi57LdDc+u48ipauFJLKcj9zgYBga90mAucO2BTAsJmBzDJHqVf4e4k1CbmWDwgmPNI6bZrhQkmR5XN10++35sn/xQ5H1/lXGi8bKf3TeSZchP9CraP//Z"/>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data:image/jpeg;base64,/9j/4AAQSkZJRgABAQAAAQABAAD/2wCEAAkGBxQTEhUUEhQVFhQVFBcXFhcYFRUYFxcXGBUYGBoWFxcYHSggGB0lHBQXITEhJSkrLi4uFx8zODMsNygtLisBCgoKDg0OGxAQGywkHyQsLCwsLCwsLCwsLCwsLCwsLCwsLCwsLCwsLCwsLCwsLCwsLCwsLCw0LCwsLCwsLCwsLP/AABEIAPsAyQMBIgACEQEDEQH/xAAbAAABBQEBAAAAAAAAAAAAAAAFAAEDBAYCB//EAD0QAAEDAgQDBQcDAgYBBQAAAAEAAhEDIQQSMUEFUWEicYGRoQYTMrHB4fBCUtFy8RQVI2KCkjMHNFOywv/EABkBAAMBAQEAAAAAAAAAAAAAAAACAwEEBf/EACURAAMAAgICAgICAwAAAAAAAAABAhEhAzESQSJRBBMygUJhcf/aAAwDAQACEQMRAD8A89ThKEysAl0EydADSnCdJACSSThACSlOoq2Ia3XyRkCRJDamMc64tyBi3I+qiPEHAXv1Eco5/JL5AGAEkCqcRcf1kW0IA+S5p8SeLAh35tN0eQB9JBafFzPab/KJ08U0xcX0vqtygJwE65ldBMAwSTkJlgCSSThACBTFOEigBlzC6SQBHKQSCeEAMukwToASSSUoASgxWKbTFzfYblVsdxDLLWCXRrsPyUKDM1yST33+eiVsC5X4q4jsjL+c1y2nnkg3EiOo+3qVQda/W43sreBPatZ2o7xa0+JSgTMqFozOvp8INhe7xousQ1ouyoRm5iWE+sHoVyyrnM/C4bGb8yBqDzElOKYB/bPix3fsfmOSAI6eaYc1k6fFlJnxj0RGjwhrrZHNMAzLCPnfQ7KEUZs2I/abt8DqPBWsA1xdlByk/peYm36SLO8ZTICKr7PQJDr6jL2h4t+LyBCpN4e8A2v3gtPcdJibGFqa7Khp2aA5v7gYmeY+FA8bUqNOV7B3euo+62pSMRxgHmImQNtxzHh8vNEKbgQhNDEnOHtIIESNCI0n5Zu6UfbiKRMTcjNIgBx6cnXv3bLUaV5STujZMtAcBOkFyUAdBMkEyAEkkksA4CRKYJwgB0kkkAJQYh4+HNlnfopnOAuVVp0SXmTBIkG8dAZS0zUUxgntcXAAnlsf9uvJVa2H3E5TsdR06kFaAYaR2oG22sWOvhPcq1fAuudRz0Pqkybgz/uzMGx2K6A6kO22v39fojDsKNCJ7wQe61vNc1OHCRE920dJWmYKjaoqWqiH7PHP/cP4hT03PZYj3jDqQTIHXceK6OBix0Ok2I5ZXfQ8/OajgnA2M8swh3gdEBgt4PDB/apkOEXGjh0I+XzVmnTBs641gm9twee+xG6ehTggvaQ/qcj+sOFnePkr9V9OoACYfzgTbSQIzd7eeiosGYFQxeT/AMjnFmmcHts6OI6H9Q31Q/HsiMpDmmCC0DTmWi3lbpsuqlBzIJ0P6my5hHI7x0KifTb+kBv+2TE82kGPSepRVGqSgcPLiY7jrHiLgdDIVd3DnZpp6Ez3HeOhWgwtBx279NOhG6kx9L3bOxqbGflPkpeRT9ftmdwuJczM1w/Vz06eav0cQHfny5qo4B8j4Xd/oeYPp834fh3GbQ8EeB532TrJJhEBJMPXdOnAYBMukxWAMnTLpAETU65XSAEkkuajoBQBxVY10AuAOo69J81d92NSBPMXEHnGl90GD9SCSORmL35EgLplZ5jKTHkL9APUqTHQdY9g0JneCLdxICTsW3kfOPkBKoMYR8TiTHZE25TH5srmEwRcbmUlUpKxDpip4ts2pE9c5Clqvc6zGuaI0mfRaDAcJbFwiVPANbsud879HUvx17MT/ljxIk37vJPS4Y8aWHI6eIK3bcK0mSE9bCDSFn7qN/RJkDRzNhzP+unkf5XI4bmES7pO3nqthR4bOg+StUuEDWPkqTyUzHxQjHU8C9sAE77a9/qpG4M7tAPMAjbeFrzgwLRH5yVTFYO9zf6brKujZiQD/gZadh3/AGQnFUnC2uWxB30BmdZ8lsK1PIB5IZiMGCcw/aJ7v3T0ICpw/JkedYRlRw0Phwkt2vcc2HqD+WKs1mtpOZUI+Ie7qagRoHdDP/2RchjHQ6zaliY+CqBY22OhHLMhnEnh7XCOYIjcQCO8SJ6hdqWDgB+MtUiZGk8yN53tCZVa9eQ103Ag/wDHptLRKtSkyMJIppTFACCeEyeEARApBMugEAOFBjLiOZ+inXDiOX5yWV0aioyleBI31/IVttKLuJN7CZnvKnwzATp5WEdFzi+0T8lIdIfBtzOLj4d2wR/BMi6E8NZotBhGfNcfK9nocM6ClCrZW2Gdeap0aRtf0V6k0jdQR0EjinDZUbjG+qam8jSPVbkAnQePurJqQenLnb00Qtrtt+X5qpWVIt5yrzRGpLL39k7H019FRxL5I5j8+ime8b+HgqgcJ36SmroxaK/EXcjsYPnfyVDAVv8AUDSYkuI5AE9oef5dWuKadxVOqIHy6TqPz/auj8dZeTm/JesA7i4jM0mx19Y8iI6rOY15IzbyM25zNGU/9gfElH+M1bA/lx91m61UEm8B4nxFp8LeRXRTOJFDE1IdbRwmNpH8gj1RGgZa09AhFYbWkSR0iR9u4hE8C7s22/v9UiNJylCdJMByknKaEARBPK5lOsyB2uKotbXafmnC5qvgHuWV0ai5hbiG6mw7hqfz6qOpTAP55qzw4hrCd4t+fmqoNqySTzU66Kz2GeGUdCtFh6YsslT4jl0I7t07ePPJgaLlribZ2TzStHoVCm1WXUR6c1kOHcXJ+KZ/NlocPjcxN+UKLnBeayWXsTMpx3pqj7IJiuLuBtshSa6waXDUR+FTihBsAsRX9oajdBfzXdHjb3Q5xMcvLSVaZWCNXs1WIaRMa/ZD3O7UnXSyHYTjZ0c2QNyI9ZVt9YOMjSfz6Io2Xk6xIJGup5aQPXdUsU0gEf7bcxGvhofEclexDuwY2hV8U8Pph413HXQ/XwK6Px69HP8AkT7My+uHi88iPzT7IFxGiRmjUOv46HuP8opxD/TeSJyuNuhtY+XoNiq1V2e7bHSDp/S7oeas2cmAG3tX3A/PSx+yucLqgyO76qriKGVxiWkXMi3gd++ykwlMh87EQYmB59yxdmBVJNKdOYMUpTFNKAIV0uZTpQHSc2RCScIBFqi60dJ/PNDBvrGYq/TfrKgYwRrFzspPRedlrhtFkhzgDvf7o23jGDYAXQ4adlhd6xHqszVZnLacnLq7lA0Rmpwxr2NaHQACP3WJ0UKxnbOmPLHxQaoVMHWsw5KljlcCwkG4IB1FwVX4bWy1iwnTRd4bgtNzDmqOe/KA1zwXFobZrWkmQAIEaQqeBw7v8Vl1gXvPzU6U+iseX+RtqODzNme5AuJBrXQdd1q2DLSA3Ky3HcIHOm5kaeMeUBIUBlTiNBnxEDnYlXeH8UwtSzajCeRt6FD6eCZkeIGZwiYkt5JsF7KlzMj6s0w81AwxlDiA0u13AA8FWfF+yNeafQexnDKb2yIkdUPwrMpIVCgyrhTDXGrS5G7mdRzHRFcPXYSHFwk9YPlqsaGll6m/Uc/5Kq0gWPLf0un5CbeCkFSSY02su62x/aQe+8H5rIvFIa48paM7xjBwSNWm0cvt0QJ3DXF3ZEHYydO/+y3mIYC4zof5sfoof8KydDboY8vuu+mls85T5MxlbAuYwuLiY6EADp5qnhXukh94kb2uPutV7QUgGW0LoI7r6eCDVabSM7W5ZIDuhyg+SXjfkshyz4PBXSlJJVIjFNKcpkAQhdJoTgJQHCSScIA6Yfqu8OYKjhS0tVLl6L8O2aDC4YBzH2EyJjoQNTe5REYdpuGjwAXPBqwLIN7T5fyFw7DjN2ZDZ0BMLgdfZ6czjokq120wSb9y59laOZznkS5xVTjsNY0c0Z9laBa0TzQ9SHbNRVZIjkLoJxCjItt9UeNQA30VDGvYLkmOcINRn20WE9sDXx81YfhqQ0253Rajhm1GgwCPvzUDuGAHS3n6LegewTUGazQPr9vzuUdKleAXDkDPjoR6eSO0MPFyIsR3z+SoMVUAm0bfn8rc47FwDGTmvHzT1nwmiSoMc6Aot7KpCoS8lomCI7vy3kiGNhlMCe2OyRvbRUuBVADJ2I9FocLhwQXOgl3a7p0CtXI6WCKhS9IwvtW8sbSb+qQ494uAfIIPXfJtoY8tvSyL+13/ALgAbCR4mEEK7+BYhHnfkPPIxkl1CYBVIDEJJJIAgThNK6CU3A4CcBMEigw6CdlSCmXBN0nItFeJ4Yc4biLwFpsNAEu5LI8L1BRPieOhmRpuVwOfkepNfEixtYVqs/paYA7lteE04AAXmDa5YbLX8C9ogQAdltSzIpN/7NzicK4N7xZBMThDlMmx2Onko8b7SvccjYcR1ho7yq+ApYis+ajmBnQHyEoc56Hh/ZW4LxF1Imk/vbO42habD4htyd/zRVeL8LZVZlHZLQMjtxHNAsLjn03e6rWcLA7HqDusachquzS4jFAyPL7oRjXTrrz+ieubS3l+dVBTeXi/kpU2x5SXRAwX3UHEWq24c/z8hUsY+UppPwGnLiOf8WWirVABBEFYHifEjQpF7fiz0469qT6Ahd4n2t963stcDAknQTy63CvHHVdIhfLEvbBnF6+evUdNg6B/xt8581UTZSNdU4XpysLB5NV5PIkoSSWijQnSSQBUaF2Fw0KSEowk8pkkGDgpna+CcFNU1CW/4jx2EsAYaSmpuzOJPJRUndnLzKbiEsEjcLkxs73Xxz9EjcNnNle4dwlpMuB8480AocWcyJaR6haPhnE3QDAe12hETa2hWvKMior3s03DsM1o7I7yQiLHxoeWvh/KzmC409xLKTCS13annrceKVT2le0gOY0OcSBznuBW5KLH2jSuxHMqnjqIqghwnl9kEPFajtKR31gfO6WGxdXP2mtF9pM9ErZryifA5my0kkbE/llOww/wnu/upBFzzUFV0u0/TC5qKyLHPOx3Qx1SZV/G6W6oUX3WTOQpgn2lfORmpmY2EdkE+LiqgoxE66nv+wXHEHuq1C5ugMZv6Tt4yR4KWV6nDKUnkc1eVtjlILkpBVJHSSYlMUAdEpsyZNKAIwkmlJKMOkmSCAOguss6ap6VIu089grjnNptJFzz5pLrGh5lt5KwfoVb4iy7ejQh1CrmaRN/5RE1MzBzsD4aLmrKZ2Rhoio0mkwQrg9nqRg07FUskIlgq7gLLG2uisqWsUiTDey4LgMxF7n6yj/D+B0KIloExdxuedkKpY50x91fA94Lz5/JD5B1Mr+KLbQ1xMWA33XWIpCLeajosiw0Vp9Hs38FLORmigHwBOuibIdfz8slUFxHVSVnwEjRqB+OrWhAeJYktAa343nK3v3PgiOIqSbXnRUeHcPc6u6qTZvZZ3D4jH9Uq3FGOzn5r1ohocNyNc3fKN5vNo8iqq2FSkDTc+IgxbnERH9Tm+ay2Pw+R5b4jxXdLPPpaKySSScmJIpJkAKEoSCUIAja0ldtw7iYgrUHCANm46gCB5aKhXpu1hrvAbhc37To/V9gk4YjUtHSbqPDw7S4mJHPldWKtP8AW5sDRosJ6qv/AIqdBEafUwt82zHKRdDoESAOl/VB+LY39Im9z9IXWIrE6mY1jRDi2Zcb36wP7LFODKr0iGhijTeCP+Q5haPD1w4AgyDosvUpanornCK0DxW0shx208Gyo0w5kq/haAhBOH4y3Qo3hK/WxXLUvJ6XHSaLzcG3zRDDYKBM/nRUBUur1LEDTyWJfY7f0WGUomVxXr2XFTFWuhWI4gNzYIFyXQ8TJ7/shvEsYCcoVOpjXOmLBVTUj4buPfbvWzPsWr+iwGGYgkk3gSQidMgABkRFjrynvnkqmCxLHAhtni5vIcLTrp9gjHA6AzutZsOBj4iTA9b+KvCxtnNyvOkX6eDs1mkwZ2kanz935LMe1OBLe0RBacp8dPl6rcUmw7Nq1nZPcfjd5kf9VV9qsAH0HbkNkH9zR9Qm47xWyNrK0eWlJdFNC6TnOUk6QQAkkkkAaAuJMtMRc6ctI/lUsXijAaQATqRbs7nqrZcATJ0uddttNVVpsN3P0ABO+0honw8wuRtM7PGkU8WC42ECIvsOarmhlF9dNr9Aik26nw9PRVcUHHQactybAW/LoWQaXYGxtoaO89VQxOKA7IkkDwneYUvEsVllrLu0c4XjYtHXqg7DBVMHM6LmYukHXX7KLCVYRXCYHO3O2Z57d0IfisMWkO2dPmNfmjINNbCGHxJGiMYfiWXnCzlFX6LrJalFYtoPt46DrPqrP+etAm8xsEFwzATdEPcNhSalM6Zq2skVXjFSoYFm9VK155ypcHgXVDDGkxryHeUVo8LY1odVext75nCIBAzFu++q3C9C5a7BrmmIGpv4fujkqlQFt9ZmP/0UqWPa6tVDXZoqHK8ftnX5jyUlYZpjQ6AbcoS7VYKrxceS/o64bVyODyPzSx8St3hWe6ptOpbBPU1AA0DoLLE8Iw8uOYWZfxEwPErb8IcKmVrhOW7+Xas3yv6K/I/jo5IWG8h7C0YAHn15z6qpjjkHuyey93YJ/SNSD4Aj/kr2BdbK74mwD1GzusqpjnyXQfgaGzEgF2p8BCgauzyTEwXuI0Lj8yoluvaH2Za+XsePeHUGAHeWhWKr0XNJa4QRqCu2KVLRCoaIiE0LqEoTCHMJoXSSACFeqHHKw3d00Eq9iKbbMaLNguN5Ltge7VB+E4kNOaAXDWTtsbckXq8Rp0myB7xxuQ0WDv8AeRsuVaOtvKyNUow3O+GNkDaddQCs/wAQxBcHe7DmsmBftOtfNfkfVQ8RxTqz87/BuzRyCZ9E5QBynXc2CZpoWcMD1MOZA/gKCrQIeBzKI1qH+oZ0n5WVlvDy5riJ7LZA6/2BTEWtg7CYl9KxByknmLojh2sqgtcYm4PJ2oJ+R71cwmC9/Q89RvdB6fYdkeIcDrulH6/4WWYJwJaRDgSD3hXsPhDKsYFzHXBnv57+qJ5ABJU7trR0cfFLWQTUoEHeeQ+SLcJ4JUeZqhzWXt+sxqL6cl03BSwvFoAiwNzoL97dOaJ4fA1IGaqSdOY9dlmW0M5SegrheHi1MPNOmBmIaYdroY3PO+iH+0fDaTcO7IL5iJmTAJG/co69FzLtfJMAXi5MCeQnuQX2lqvbTDJdnN7nbci26yf5GVL8WzG06uSoDeJv3GxWqwbhB0lptyIO318Vi6kyZlaz2WcajWzfKSDY6NaIk+DfIq7RzcdYeDSYejlaNrZ3GP8Ar+dOqKcDxeXtkfGTm6MMAKmTmaBHxmT0buJ7gApR2Cdx4XGn8KUPeGdXLOtGzJEZs0PY2Z2c3rzB9CgOM4g5jmsdZzpc8Ektdm/TIH7QE9LiA7NN8lpcLixDRcjqJAQirjfePqOJztc485F7WHdqO9Mo3sj5Z67CNLiuWabGho/TOoJ27uRQ3idH37ZcJ5PgS2NR1HRVjSzCzg5ovJMEf0ubopm1nARUBt+oERvrHzhE3K0FcVPZmsVhXMMOHcdioFq6+ABFzreB2vVAcbw9zL6hWnlVE74akokJoXSSoRBld5p1JHO4+YRh+HLmMcwfFJtH5KEPrCqL2d87ahEOBVP0meydjsolV9FaphXz8J/LBWjSOsHUbGLCfmiuWTAd4HX+QrVJrhplPxHQ+eqlV4Z08fFrsyjmmZg+XMrQ8FZNJ4J1LW6dw+vomFF2vZPieWvdCO8Da4Mu0Ee8aZmNwY0Tu/jknPH8+zPcPp+4xL6USx3ab9oU/FuAsrOzfC6e+e/1Rv2opE1WVfdiaYbIEGxcdVfa6k5kmmRImR17ilXIjP1s8qxGENFxg6O8Ua4cx9YB1SQNhoX/ANPTqjWH4VTq1HOdZubstcYzGNSf2haCnh/eEBrgREEgATH6WwbDuS1aHjja2BhiwYZAyh0uMWJF2tEdfkFJ/i+moF9I5xfr6LQs4SNBTaeogbQqg4I2q4sBcwCZn9xvlHTcxzQrQeLewHUxMw6RlaZceo0juF++EC4gPfAv0BPZEcufIbq3j6Z957gGWtcRbeD8hBRNr2w4kCItbQDl4p/ExV2ea46nlcRHyRX2RxmSuGkkCp2fM8u6UW4pwAZM2jjJOvpCy2QseDyM2TkP4vKPUaQh7j+kkNHQTt4z5K05hNt7RG/2uFW4c8VKNNw/bI7/ANU/8g4p6uIysy/qnKI62AKjc42jq478lhlWvWim9ztcsCZ7p6TZAxinNu0wNANuRWi9oTlY2mSY5xsNL7+PJZN8udYiPDzTxfx2JfE/LQbocRblBLcubdptYcp0UlTGi2WoDoSHT4crBA4cdrAf2CiYxxd2vH6BIpVMtV3MmppVjFssa2cL9SDE7q1Vouyte4ZQ7y128P7rO4HDl7w2JHMDQD+xWmw2ILczg45aYygHSIv2T3RZUqEuiE2956M/j+GEXAj6+GxQ33R5HyK3GFy1W9sBhJmP0gEWjkY20Xf+Ss/+T1d/CebwiTWWeR5YM7fnyRDhdbtX3kHyVSqF1Q+IeHzQzJ7Nfh6EtEmY22krupQyixLdtTpz/smwI7PiflCt1Ne7T0XNjLO/qclShQI0qHxg9dEe4XQeKIALe08RIiYgzbu9FTAv/wAZ8fqtIxgBYALBhI7/AMKraxODnl/LIJxjX5qgcGkZGjfqUK4NTqVnmmf/ABsEvIO2wHUq/wAUeYqGbl0eAAVv2MYPcsO76rsx55QcvlAUR1sKuwF2sgDMLx+lgtCuDh1MwGNiNCLLigZrPnnHgNkaw7Re2h+qxCumB62HqUmlwdmAHwnfoD+aIficcGYd7Htiq7vuSfiaRsJWh4jcsB0z6dwcs17YH/VpDbl4/YJlOWCrWQPwrhdODUOZricrJtLiZJvaNT4K7iuByWU6bg4CCZ0hvONZKL0mD/TEWFOQOpIHyJ81HhaDc9UxBEAQSLATFk7p5BKWsewHxbhtQN+DY3BnxXnvF8DlOhXrza7nG5nXl1WS9s6DS1xgTGvktXJli3xeOiv/AOnOLFSnUw7ozNl9Kdx+pn18EYrUc1VrCCMnadsZnKPBYHgVVzMVSLCQfetFuRIBXq2NpjL7yBnJILtyAxsfNNneBUnjP9GE9oXHMINrx3SR4aHzVLDttvewjkNUQ4p8Y/pCq4rsxFvuluEki/Hby2dPaItBJvBGy6oiAdtoOkfgVOp8R6Cys06pmJtH0WTGFkfk5M149egxwmmGtfUi57LdDc+u48ipauFJLKcj9zgYBga90mAucO2BTAsJmBzDJHqVf4e4k1CbmWDwgmPNI6bZrhQkmR5XN10++35sn/xQ5H1/lXGi8bKf3TeSZchP9CraP//Z"/>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p:spPr>
        <p:txBody>
          <a:bodyPr>
            <a:normAutofit/>
          </a:bodyPr>
          <a:lstStyle/>
          <a:p>
            <a:r>
              <a:rPr lang="en-US" dirty="0" smtClean="0"/>
              <a:t>		  Rachel Carson </a:t>
            </a:r>
            <a:endParaRPr lang="en-US" dirty="0"/>
          </a:p>
        </p:txBody>
      </p:sp>
      <p:sp>
        <p:nvSpPr>
          <p:cNvPr id="3" name="Content Placeholder 2"/>
          <p:cNvSpPr>
            <a:spLocks noGrp="1"/>
          </p:cNvSpPr>
          <p:nvPr>
            <p:ph idx="1"/>
          </p:nvPr>
        </p:nvSpPr>
        <p:spPr>
          <a:xfrm>
            <a:off x="457200" y="2362200"/>
            <a:ext cx="8229600" cy="3763963"/>
          </a:xfrm>
        </p:spPr>
        <p:txBody>
          <a:bodyPr>
            <a:noAutofit/>
          </a:bodyPr>
          <a:lstStyle/>
          <a:p>
            <a:r>
              <a:rPr lang="en-US" sz="2800" dirty="0" smtClean="0"/>
              <a:t>She was a scientist and writer.</a:t>
            </a:r>
          </a:p>
          <a:p>
            <a:r>
              <a:rPr lang="en-US" sz="2800" dirty="0" smtClean="0"/>
              <a:t>The modern environmentalist movement began thanks to her.</a:t>
            </a:r>
          </a:p>
          <a:p>
            <a:r>
              <a:rPr lang="en-US" sz="2800" dirty="0" smtClean="0"/>
              <a:t>Carson published a book in 1962 entitled Silent Spring.</a:t>
            </a:r>
          </a:p>
          <a:p>
            <a:r>
              <a:rPr lang="en-US" sz="2800" dirty="0" smtClean="0"/>
              <a:t>The united states celebrated its first Earth Day in April 1970.</a:t>
            </a:r>
          </a:p>
          <a:p>
            <a:r>
              <a:rPr lang="en-US" sz="2800" dirty="0" smtClean="0"/>
              <a:t>President Richard Nixon established the </a:t>
            </a:r>
            <a:r>
              <a:rPr lang="en-US" sz="2800" dirty="0"/>
              <a:t>E</a:t>
            </a:r>
            <a:r>
              <a:rPr lang="en-US" sz="2800" dirty="0" smtClean="0"/>
              <a:t>nvironmental </a:t>
            </a:r>
            <a:r>
              <a:rPr lang="en-US" sz="2800" dirty="0"/>
              <a:t>P</a:t>
            </a:r>
            <a:r>
              <a:rPr lang="en-US" sz="2800" dirty="0" smtClean="0"/>
              <a:t>rotection Agency (EPA)</a:t>
            </a:r>
            <a:endParaRPr lang="en-US" sz="2800" dirty="0"/>
          </a:p>
        </p:txBody>
      </p:sp>
      <p:pic>
        <p:nvPicPr>
          <p:cNvPr id="4" name="Picture 3" descr="rachel carson.jpg"/>
          <p:cNvPicPr>
            <a:picLocks noChangeAspect="1"/>
          </p:cNvPicPr>
          <p:nvPr/>
        </p:nvPicPr>
        <p:blipFill>
          <a:blip r:embed="rId2" cstate="print"/>
          <a:stretch>
            <a:fillRect/>
          </a:stretch>
        </p:blipFill>
        <p:spPr>
          <a:xfrm>
            <a:off x="5295900" y="228600"/>
            <a:ext cx="3429000" cy="2286000"/>
          </a:xfrm>
          <a:prstGeom prst="rect">
            <a:avLst/>
          </a:prstGeom>
          <a:ln w="34925">
            <a:solidFill>
              <a:srgbClr val="FFFFFF"/>
            </a:solidFill>
          </a:ln>
          <a:effectLst>
            <a:outerShdw blurRad="317500" dir="2700000" algn="ctr">
              <a:srgbClr val="000000">
                <a:alpha val="43000"/>
              </a:srgbClr>
            </a:outerShdw>
            <a:softEdge rad="3175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62000"/>
          </a:xfrm>
        </p:spPr>
        <p:txBody>
          <a:bodyPr>
            <a:normAutofit fontScale="90000"/>
          </a:bodyPr>
          <a:lstStyle/>
          <a:p>
            <a:r>
              <a:rPr lang="en-US" sz="2200" dirty="0" smtClean="0">
                <a:latin typeface="Times New Roman" pitchFamily="18" charset="0"/>
                <a:cs typeface="Times New Roman" pitchFamily="18" charset="0"/>
              </a:rPr>
              <a:t>21A) Describe the baby boom and its impact as shown by Levittown and the Interstate Highway Act.</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sp>
        <p:nvSpPr>
          <p:cNvPr id="3" name="Subtitle 2"/>
          <p:cNvSpPr>
            <a:spLocks noGrp="1"/>
          </p:cNvSpPr>
          <p:nvPr>
            <p:ph type="subTitle" idx="1"/>
          </p:nvPr>
        </p:nvSpPr>
        <p:spPr>
          <a:xfrm>
            <a:off x="0" y="609600"/>
            <a:ext cx="4267200" cy="6248400"/>
          </a:xfrm>
        </p:spPr>
        <p:txBody>
          <a:bodyPr>
            <a:normAutofit/>
          </a:bodyPr>
          <a:lstStyle/>
          <a:p>
            <a:pPr>
              <a:buFont typeface="Arial" pitchFamily="34" charset="0"/>
              <a:buChar char="•"/>
            </a:pPr>
            <a:r>
              <a:rPr lang="en-US" sz="2000" dirty="0" smtClean="0">
                <a:solidFill>
                  <a:schemeClr val="tx1"/>
                </a:solidFill>
                <a:latin typeface="Times New Roman" pitchFamily="18" charset="0"/>
                <a:cs typeface="Times New Roman" pitchFamily="18" charset="0"/>
              </a:rPr>
              <a:t>This happened in the late 40’s and early 50’s.</a:t>
            </a:r>
          </a:p>
          <a:p>
            <a:pPr>
              <a:buFont typeface="Arial" pitchFamily="34" charset="0"/>
              <a:buChar char="•"/>
            </a:pPr>
            <a:r>
              <a:rPr lang="en-US" sz="2000" dirty="0" smtClean="0">
                <a:solidFill>
                  <a:schemeClr val="tx1"/>
                </a:solidFill>
                <a:latin typeface="Times New Roman" pitchFamily="18" charset="0"/>
                <a:cs typeface="Times New Roman" pitchFamily="18" charset="0"/>
              </a:rPr>
              <a:t>When the war was over the government passed a GI Bill that would help them out. </a:t>
            </a:r>
          </a:p>
          <a:p>
            <a:pPr>
              <a:buFont typeface="Arial" pitchFamily="34" charset="0"/>
              <a:buChar char="•"/>
            </a:pPr>
            <a:r>
              <a:rPr lang="en-US" sz="2000" dirty="0" smtClean="0">
                <a:solidFill>
                  <a:schemeClr val="tx1"/>
                </a:solidFill>
                <a:latin typeface="Times New Roman" pitchFamily="18" charset="0"/>
                <a:cs typeface="Times New Roman" pitchFamily="18" charset="0"/>
              </a:rPr>
              <a:t>The GI Bill provided people with benefits.. Like helping them get a job and owning their own house.</a:t>
            </a:r>
          </a:p>
          <a:p>
            <a:pPr>
              <a:buFont typeface="Arial" pitchFamily="34" charset="0"/>
              <a:buChar char="•"/>
            </a:pPr>
            <a:r>
              <a:rPr lang="en-US" sz="2000" dirty="0" smtClean="0">
                <a:solidFill>
                  <a:schemeClr val="tx1"/>
                </a:solidFill>
                <a:latin typeface="Times New Roman" pitchFamily="18" charset="0"/>
                <a:cs typeface="Times New Roman" pitchFamily="18" charset="0"/>
              </a:rPr>
              <a:t> On May 7 1947 Levitt announced he would build more then 2,000 houses.</a:t>
            </a:r>
          </a:p>
          <a:p>
            <a:pPr>
              <a:buFont typeface="Arial" pitchFamily="34" charset="0"/>
              <a:buChar char="•"/>
            </a:pPr>
            <a:r>
              <a:rPr lang="en-US" sz="2000" dirty="0" smtClean="0">
                <a:solidFill>
                  <a:schemeClr val="tx1"/>
                </a:solidFill>
                <a:latin typeface="Times New Roman" pitchFamily="18" charset="0"/>
                <a:cs typeface="Times New Roman" pitchFamily="18" charset="0"/>
              </a:rPr>
              <a:t>Levitt created suburbs called Levittown.</a:t>
            </a:r>
          </a:p>
          <a:p>
            <a:pPr>
              <a:buFont typeface="Arial" pitchFamily="34" charset="0"/>
              <a:buChar char="•"/>
            </a:pPr>
            <a:r>
              <a:rPr lang="en-US" sz="2000" dirty="0" smtClean="0">
                <a:solidFill>
                  <a:schemeClr val="tx1"/>
                </a:solidFill>
                <a:latin typeface="Times New Roman" pitchFamily="18" charset="0"/>
                <a:cs typeface="Times New Roman" pitchFamily="18" charset="0"/>
              </a:rPr>
              <a:t>The Interstate Highway Act was an act called for the construction of a federal Interstate Highway System. This was the National Highway Act of 1956.</a:t>
            </a:r>
          </a:p>
          <a:p>
            <a:pPr>
              <a:buFont typeface="Arial" pitchFamily="34" charset="0"/>
              <a:buChar char="•"/>
            </a:pPr>
            <a:r>
              <a:rPr lang="en-US" sz="2000" dirty="0" smtClean="0">
                <a:solidFill>
                  <a:schemeClr val="tx1"/>
                </a:solidFill>
                <a:latin typeface="Times New Roman" pitchFamily="18" charset="0"/>
                <a:cs typeface="Times New Roman" pitchFamily="18" charset="0"/>
              </a:rPr>
              <a:t>This Highway provided mobility for citizens and those who owned automobiles</a:t>
            </a:r>
            <a:r>
              <a:rPr lang="en-US" sz="1600" dirty="0" smtClean="0">
                <a:solidFill>
                  <a:schemeClr val="tx1"/>
                </a:solidFill>
                <a:latin typeface="Times New Roman" pitchFamily="18" charset="0"/>
                <a:cs typeface="Times New Roman" pitchFamily="18" charset="0"/>
              </a:rPr>
              <a:t>.</a:t>
            </a:r>
            <a:endParaRPr lang="en-US" sz="1600" dirty="0">
              <a:solidFill>
                <a:schemeClr val="tx1"/>
              </a:solidFill>
              <a:latin typeface="Times New Roman" pitchFamily="18" charset="0"/>
              <a:cs typeface="Times New Roman" pitchFamily="18" charset="0"/>
            </a:endParaRPr>
          </a:p>
        </p:txBody>
      </p:sp>
      <p:pic>
        <p:nvPicPr>
          <p:cNvPr id="4" name="Picture 3" descr="baby boom 2.png"/>
          <p:cNvPicPr>
            <a:picLocks noChangeAspect="1"/>
          </p:cNvPicPr>
          <p:nvPr/>
        </p:nvPicPr>
        <p:blipFill>
          <a:blip r:embed="rId2" cstate="print"/>
          <a:stretch>
            <a:fillRect/>
          </a:stretch>
        </p:blipFill>
        <p:spPr>
          <a:xfrm>
            <a:off x="4191000" y="609600"/>
            <a:ext cx="2667000" cy="2162175"/>
          </a:xfrm>
          <a:prstGeom prst="rect">
            <a:avLst/>
          </a:prstGeom>
        </p:spPr>
      </p:pic>
      <p:pic>
        <p:nvPicPr>
          <p:cNvPr id="5" name="Picture 4" descr="baby boom1.png"/>
          <p:cNvPicPr>
            <a:picLocks noChangeAspect="1"/>
          </p:cNvPicPr>
          <p:nvPr/>
        </p:nvPicPr>
        <p:blipFill>
          <a:blip r:embed="rId3" cstate="print"/>
          <a:stretch>
            <a:fillRect/>
          </a:stretch>
        </p:blipFill>
        <p:spPr>
          <a:xfrm>
            <a:off x="6705600" y="609600"/>
            <a:ext cx="2438400" cy="2209800"/>
          </a:xfrm>
          <a:prstGeom prst="rect">
            <a:avLst/>
          </a:prstGeom>
        </p:spPr>
      </p:pic>
      <p:pic>
        <p:nvPicPr>
          <p:cNvPr id="6" name="Picture 5" descr="highway 1.png"/>
          <p:cNvPicPr>
            <a:picLocks noChangeAspect="1"/>
          </p:cNvPicPr>
          <p:nvPr/>
        </p:nvPicPr>
        <p:blipFill>
          <a:blip r:embed="rId4" cstate="print"/>
          <a:stretch>
            <a:fillRect/>
          </a:stretch>
        </p:blipFill>
        <p:spPr>
          <a:xfrm>
            <a:off x="4191000" y="4572000"/>
            <a:ext cx="2743200" cy="2286000"/>
          </a:xfrm>
          <a:prstGeom prst="rect">
            <a:avLst/>
          </a:prstGeom>
        </p:spPr>
      </p:pic>
      <p:pic>
        <p:nvPicPr>
          <p:cNvPr id="8" name="Picture 7" descr="levittown 1.png"/>
          <p:cNvPicPr>
            <a:picLocks noChangeAspect="1"/>
          </p:cNvPicPr>
          <p:nvPr/>
        </p:nvPicPr>
        <p:blipFill>
          <a:blip r:embed="rId5" cstate="print"/>
          <a:stretch>
            <a:fillRect/>
          </a:stretch>
        </p:blipFill>
        <p:spPr>
          <a:xfrm>
            <a:off x="4191000" y="2667000"/>
            <a:ext cx="2733675" cy="2057400"/>
          </a:xfrm>
          <a:prstGeom prst="rect">
            <a:avLst/>
          </a:prstGeom>
        </p:spPr>
      </p:pic>
      <p:pic>
        <p:nvPicPr>
          <p:cNvPr id="9" name="Picture 8" descr="levittown 2.png"/>
          <p:cNvPicPr>
            <a:picLocks noChangeAspect="1"/>
          </p:cNvPicPr>
          <p:nvPr/>
        </p:nvPicPr>
        <p:blipFill>
          <a:blip r:embed="rId6" cstate="print"/>
          <a:stretch>
            <a:fillRect/>
          </a:stretch>
        </p:blipFill>
        <p:spPr>
          <a:xfrm>
            <a:off x="6781800" y="2743200"/>
            <a:ext cx="2362200" cy="2057400"/>
          </a:xfrm>
          <a:prstGeom prst="rect">
            <a:avLst/>
          </a:prstGeom>
        </p:spPr>
      </p:pic>
      <p:pic>
        <p:nvPicPr>
          <p:cNvPr id="10" name="Picture 9" descr="highway 2.png"/>
          <p:cNvPicPr>
            <a:picLocks noChangeAspect="1"/>
          </p:cNvPicPr>
          <p:nvPr/>
        </p:nvPicPr>
        <p:blipFill>
          <a:blip r:embed="rId7" cstate="print"/>
          <a:stretch>
            <a:fillRect/>
          </a:stretch>
        </p:blipFill>
        <p:spPr>
          <a:xfrm>
            <a:off x="6705600" y="4724400"/>
            <a:ext cx="2438400" cy="2133600"/>
          </a:xfrm>
          <a:prstGeom prst="rect">
            <a:avLst/>
          </a:prstGeom>
        </p:spPr>
      </p:pic>
      <p:sp>
        <p:nvSpPr>
          <p:cNvPr id="11" name="TextBox 10"/>
          <p:cNvSpPr txBox="1"/>
          <p:nvPr/>
        </p:nvSpPr>
        <p:spPr>
          <a:xfrm>
            <a:off x="5867400" y="2286000"/>
            <a:ext cx="22098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Conservative Movement</a:t>
            </a:r>
            <a:endParaRPr lang="en-US" dirty="0"/>
          </a:p>
        </p:txBody>
      </p:sp>
      <p:sp>
        <p:nvSpPr>
          <p:cNvPr id="3" name="Content Placeholder 2"/>
          <p:cNvSpPr>
            <a:spLocks noGrp="1"/>
          </p:cNvSpPr>
          <p:nvPr>
            <p:ph idx="1"/>
          </p:nvPr>
        </p:nvSpPr>
        <p:spPr/>
        <p:txBody>
          <a:bodyPr>
            <a:normAutofit/>
          </a:bodyPr>
          <a:lstStyle/>
          <a:p>
            <a:r>
              <a:rPr lang="en-US" sz="2400" dirty="0" smtClean="0"/>
              <a:t>The conservative movement started during the presidential candidacy of Barry </a:t>
            </a:r>
            <a:r>
              <a:rPr lang="en-US" sz="2400" dirty="0"/>
              <a:t>G</a:t>
            </a:r>
            <a:r>
              <a:rPr lang="en-US" sz="2400" dirty="0" smtClean="0"/>
              <a:t>oldwater and again when Richard Nixon was elected</a:t>
            </a:r>
          </a:p>
          <a:p>
            <a:r>
              <a:rPr lang="en-US" sz="2400" dirty="0" smtClean="0"/>
              <a:t>They believed the federal government shouldn’t tell private business owners how to run their business</a:t>
            </a:r>
          </a:p>
          <a:p>
            <a:r>
              <a:rPr lang="en-US" sz="2400" dirty="0" smtClean="0"/>
              <a:t>They believed in states rights and property rights </a:t>
            </a:r>
          </a:p>
        </p:txBody>
      </p:sp>
      <p:pic>
        <p:nvPicPr>
          <p:cNvPr id="7" name="Picture 6" descr="rn.png"/>
          <p:cNvPicPr>
            <a:picLocks noChangeAspect="1"/>
          </p:cNvPicPr>
          <p:nvPr/>
        </p:nvPicPr>
        <p:blipFill>
          <a:blip r:embed="rId2" cstate="print"/>
          <a:stretch>
            <a:fillRect/>
          </a:stretch>
        </p:blipFill>
        <p:spPr>
          <a:xfrm>
            <a:off x="5943600" y="4114800"/>
            <a:ext cx="1995714" cy="2514600"/>
          </a:xfrm>
          <a:prstGeom prst="rect">
            <a:avLst/>
          </a:prstGeom>
        </p:spPr>
      </p:pic>
      <p:pic>
        <p:nvPicPr>
          <p:cNvPr id="8" name="Picture 7" descr="barry.png"/>
          <p:cNvPicPr>
            <a:picLocks noChangeAspect="1"/>
          </p:cNvPicPr>
          <p:nvPr/>
        </p:nvPicPr>
        <p:blipFill>
          <a:blip r:embed="rId3" cstate="print"/>
          <a:stretch>
            <a:fillRect/>
          </a:stretch>
        </p:blipFill>
        <p:spPr>
          <a:xfrm>
            <a:off x="1295400" y="4114800"/>
            <a:ext cx="1981200" cy="245668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5532438"/>
            <a:ext cx="2438400" cy="1325562"/>
          </a:xfrm>
        </p:spPr>
        <p:txBody>
          <a:bodyPr>
            <a:normAutofit/>
          </a:bodyPr>
          <a:lstStyle/>
          <a:p>
            <a:endParaRPr lang="en-US" dirty="0">
              <a:latin typeface="Bradley Hand ITC" pitchFamily="66" charset="0"/>
            </a:endParaRPr>
          </a:p>
        </p:txBody>
      </p:sp>
      <p:sp>
        <p:nvSpPr>
          <p:cNvPr id="3" name="Content Placeholder 2"/>
          <p:cNvSpPr>
            <a:spLocks noGrp="1"/>
          </p:cNvSpPr>
          <p:nvPr>
            <p:ph idx="1"/>
          </p:nvPr>
        </p:nvSpPr>
        <p:spPr>
          <a:xfrm>
            <a:off x="457200" y="1600200"/>
            <a:ext cx="8229600" cy="4800600"/>
          </a:xfrm>
        </p:spPr>
        <p:txBody>
          <a:bodyPr>
            <a:noAutofit/>
          </a:bodyPr>
          <a:lstStyle/>
          <a:p>
            <a:r>
              <a:rPr lang="en-US" sz="2000" dirty="0" smtClean="0">
                <a:latin typeface="Bradley Hand ITC" pitchFamily="66" charset="0"/>
              </a:rPr>
              <a:t>President Nixon visited the Peoples Republic of China. </a:t>
            </a:r>
          </a:p>
          <a:p>
            <a:r>
              <a:rPr lang="en-US" sz="2000" dirty="0" smtClean="0">
                <a:latin typeface="Bradley Hand ITC" pitchFamily="66" charset="0"/>
              </a:rPr>
              <a:t>It marked the first time a U.S. president had visited the PRC. </a:t>
            </a:r>
            <a:r>
              <a:rPr lang="en-US" sz="2000" dirty="0">
                <a:latin typeface="Bradley Hand ITC" pitchFamily="66" charset="0"/>
              </a:rPr>
              <a:t>T</a:t>
            </a:r>
            <a:r>
              <a:rPr lang="en-US" sz="2000" dirty="0" smtClean="0">
                <a:latin typeface="Bradley Hand ITC" pitchFamily="66" charset="0"/>
              </a:rPr>
              <a:t>he visit ended 25 years of separation between the two sides.</a:t>
            </a:r>
          </a:p>
          <a:p>
            <a:r>
              <a:rPr lang="en-US" sz="2000" dirty="0" smtClean="0">
                <a:latin typeface="Bradley Hand ITC" pitchFamily="66" charset="0"/>
              </a:rPr>
              <a:t>June 17, 1972, several burglars were arrested inside the office of the DNC. These burglars were connected to president Nixon's re-election campaign and were caught trying to wiretap phones and steal secret documents. </a:t>
            </a:r>
          </a:p>
          <a:p>
            <a:r>
              <a:rPr lang="en-US" sz="2000" dirty="0" smtClean="0">
                <a:latin typeface="Bradley Hand ITC" pitchFamily="66" charset="0"/>
              </a:rPr>
              <a:t> Watergate Scandal led to the resignation of president Nixon, the only president to resign.</a:t>
            </a:r>
          </a:p>
          <a:p>
            <a:r>
              <a:rPr lang="en-US" sz="2000" dirty="0" smtClean="0">
                <a:latin typeface="Bradley Hand ITC" pitchFamily="66" charset="0"/>
              </a:rPr>
              <a:t>Gerald Ford is the only president to serve as vice president and president without being elected by the electoral college. </a:t>
            </a:r>
          </a:p>
          <a:p>
            <a:r>
              <a:rPr lang="en-US" sz="2000" dirty="0" smtClean="0">
                <a:latin typeface="Bradley Hand ITC" pitchFamily="66" charset="0"/>
              </a:rPr>
              <a:t> He signed both SALT (Strategic Arms Limitations Treaty) and the Helsinki Accords. </a:t>
            </a:r>
            <a:endParaRPr lang="en-US" sz="2000" dirty="0">
              <a:latin typeface="Bradley Hand ITC" pitchFamily="66" charset="0"/>
            </a:endParaRPr>
          </a:p>
        </p:txBody>
      </p:sp>
      <p:pic>
        <p:nvPicPr>
          <p:cNvPr id="5" name="Picture 4" descr="53742954.jpg"/>
          <p:cNvPicPr>
            <a:picLocks noChangeAspect="1"/>
          </p:cNvPicPr>
          <p:nvPr/>
        </p:nvPicPr>
        <p:blipFill>
          <a:blip r:embed="rId2" cstate="print"/>
          <a:stretch>
            <a:fillRect/>
          </a:stretch>
        </p:blipFill>
        <p:spPr>
          <a:xfrm>
            <a:off x="7086600" y="0"/>
            <a:ext cx="2057400" cy="1687068"/>
          </a:xfrm>
          <a:prstGeom prst="rect">
            <a:avLst/>
          </a:prstGeom>
        </p:spPr>
      </p:pic>
      <p:sp>
        <p:nvSpPr>
          <p:cNvPr id="7" name="TextBox 6"/>
          <p:cNvSpPr txBox="1"/>
          <p:nvPr/>
        </p:nvSpPr>
        <p:spPr>
          <a:xfrm>
            <a:off x="609600" y="381000"/>
            <a:ext cx="6324600" cy="1200329"/>
          </a:xfrm>
          <a:prstGeom prst="rect">
            <a:avLst/>
          </a:prstGeom>
          <a:noFill/>
        </p:spPr>
        <p:txBody>
          <a:bodyPr wrap="square" rtlCol="0">
            <a:spAutoFit/>
          </a:bodyPr>
          <a:lstStyle/>
          <a:p>
            <a:pPr algn="ctr"/>
            <a:r>
              <a:rPr lang="en-US" sz="2400" b="1" dirty="0" smtClean="0">
                <a:latin typeface="Bradley Hand ITC" pitchFamily="66" charset="0"/>
              </a:rPr>
              <a:t>Nixon's Opening of China, Watergate Scandal, Nixon’s Resignation, Presidency of Gerald Ford.</a:t>
            </a:r>
            <a:endParaRPr lang="en-US" sz="2400" b="1" dirty="0">
              <a:latin typeface="Bradley Hand ITC"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Autofit/>
          </a:bodyPr>
          <a:lstStyle/>
          <a:p>
            <a:r>
              <a:rPr lang="en-US" sz="3600" dirty="0" smtClean="0"/>
              <a:t>Impact of supreme court decisions on ideas about civil liberties and civil rights </a:t>
            </a:r>
            <a:endParaRPr lang="en-US" sz="3600" dirty="0"/>
          </a:p>
        </p:txBody>
      </p:sp>
      <p:sp>
        <p:nvSpPr>
          <p:cNvPr id="3" name="Content Placeholder 2"/>
          <p:cNvSpPr>
            <a:spLocks noGrp="1"/>
          </p:cNvSpPr>
          <p:nvPr>
            <p:ph idx="1"/>
          </p:nvPr>
        </p:nvSpPr>
        <p:spPr>
          <a:xfrm>
            <a:off x="457200" y="1447800"/>
            <a:ext cx="8229600" cy="4876800"/>
          </a:xfrm>
        </p:spPr>
        <p:txBody>
          <a:bodyPr>
            <a:normAutofit/>
          </a:bodyPr>
          <a:lstStyle/>
          <a:p>
            <a:r>
              <a:rPr lang="en-US" sz="2000" b="1" dirty="0" smtClean="0"/>
              <a:t>Roe vs. Wade: Supreme Court ruled state laws restricting a woman's right to an abortion during first three months</a:t>
            </a:r>
          </a:p>
          <a:p>
            <a:r>
              <a:rPr lang="en-US" sz="2000" b="1" dirty="0" smtClean="0"/>
              <a:t>Roe was a pregnant woman who sued in a n effort to prevent criminalizing except in a situation to save the life of the mother</a:t>
            </a:r>
          </a:p>
          <a:p>
            <a:r>
              <a:rPr lang="en-US" sz="2000" b="1" dirty="0" smtClean="0"/>
              <a:t>Many women's movements wanted sexual discrimination to be illegal</a:t>
            </a:r>
          </a:p>
          <a:p>
            <a:r>
              <a:rPr lang="en-US" sz="2000" b="1" dirty="0" err="1" smtClean="0"/>
              <a:t>Bakke</a:t>
            </a:r>
            <a:r>
              <a:rPr lang="en-US" sz="2000" b="1" dirty="0" smtClean="0"/>
              <a:t>: caused supreme court to rule on affirmative action(having a certain amount of each quota) and believed it was a necessary step to achieving true equality.</a:t>
            </a:r>
            <a:endParaRPr lang="en-US" sz="2000" b="1" dirty="0"/>
          </a:p>
        </p:txBody>
      </p:sp>
      <p:pic>
        <p:nvPicPr>
          <p:cNvPr id="4" name="Picture 3" descr="roe-v-wade.jpg"/>
          <p:cNvPicPr>
            <a:picLocks noChangeAspect="1"/>
          </p:cNvPicPr>
          <p:nvPr/>
        </p:nvPicPr>
        <p:blipFill>
          <a:blip r:embed="rId2" cstate="print"/>
          <a:stretch>
            <a:fillRect/>
          </a:stretch>
        </p:blipFill>
        <p:spPr>
          <a:xfrm>
            <a:off x="762000" y="4400150"/>
            <a:ext cx="2743200" cy="2054531"/>
          </a:xfrm>
          <a:prstGeom prst="rect">
            <a:avLst/>
          </a:prstGeom>
          <a:ln>
            <a:noFill/>
          </a:ln>
          <a:effectLst>
            <a:outerShdw blurRad="292100" dist="139700" dir="2700000" algn="tl" rotWithShape="0">
              <a:srgbClr val="333333">
                <a:alpha val="65000"/>
              </a:srgbClr>
            </a:outerShdw>
          </a:effectLst>
        </p:spPr>
      </p:pic>
      <p:pic>
        <p:nvPicPr>
          <p:cNvPr id="5" name="Picture 4" descr="scca_0001_0003_0_img0047.jpg"/>
          <p:cNvPicPr>
            <a:picLocks noChangeAspect="1"/>
          </p:cNvPicPr>
          <p:nvPr/>
        </p:nvPicPr>
        <p:blipFill>
          <a:blip r:embed="rId3" cstate="print"/>
          <a:stretch>
            <a:fillRect/>
          </a:stretch>
        </p:blipFill>
        <p:spPr>
          <a:xfrm>
            <a:off x="5029200" y="4267200"/>
            <a:ext cx="3344705" cy="21535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04800"/>
            <a:ext cx="4040188" cy="639762"/>
          </a:xfrm>
        </p:spPr>
        <p:txBody>
          <a:bodyPr/>
          <a:lstStyle/>
          <a:p>
            <a:r>
              <a:rPr lang="en-US" dirty="0" smtClean="0"/>
              <a:t>Camp </a:t>
            </a:r>
            <a:r>
              <a:rPr lang="en-US" dirty="0"/>
              <a:t>D</a:t>
            </a:r>
            <a:r>
              <a:rPr lang="en-US" dirty="0" smtClean="0"/>
              <a:t>avid </a:t>
            </a:r>
            <a:r>
              <a:rPr lang="en-US" dirty="0"/>
              <a:t>A</a:t>
            </a:r>
            <a:r>
              <a:rPr lang="en-US" dirty="0" smtClean="0"/>
              <a:t>ccords</a:t>
            </a:r>
            <a:endParaRPr lang="en-US" dirty="0"/>
          </a:p>
        </p:txBody>
      </p:sp>
      <p:sp>
        <p:nvSpPr>
          <p:cNvPr id="4" name="Content Placeholder 3"/>
          <p:cNvSpPr>
            <a:spLocks noGrp="1"/>
          </p:cNvSpPr>
          <p:nvPr>
            <p:ph sz="half" idx="2"/>
          </p:nvPr>
        </p:nvSpPr>
        <p:spPr>
          <a:xfrm>
            <a:off x="457200" y="1143000"/>
            <a:ext cx="4040188" cy="3951288"/>
          </a:xfrm>
        </p:spPr>
        <p:txBody>
          <a:bodyPr>
            <a:normAutofit fontScale="85000" lnSpcReduction="10000"/>
          </a:bodyPr>
          <a:lstStyle/>
          <a:p>
            <a:r>
              <a:rPr lang="en-US" dirty="0" smtClean="0"/>
              <a:t>Camp David accords, popular name for the historic peace accords forged in 1978 between Israel and Egypt at the U.S. presidential retreat at Camp David</a:t>
            </a:r>
          </a:p>
          <a:p>
            <a:r>
              <a:rPr lang="en-US" dirty="0" smtClean="0"/>
              <a:t>Arab states and Israel agreed to a peace deal.</a:t>
            </a:r>
          </a:p>
          <a:p>
            <a:r>
              <a:rPr lang="en-US" dirty="0" smtClean="0"/>
              <a:t>two nations also agreed to negotiate Palestinian involvement in the Israeli-occupied West </a:t>
            </a:r>
            <a:r>
              <a:rPr lang="en-US" dirty="0"/>
              <a:t>B</a:t>
            </a:r>
            <a:r>
              <a:rPr lang="en-US" dirty="0" smtClean="0"/>
              <a:t>ank and Gaza </a:t>
            </a:r>
            <a:r>
              <a:rPr lang="en-US" dirty="0"/>
              <a:t>S</a:t>
            </a:r>
            <a:r>
              <a:rPr lang="en-US" dirty="0" smtClean="0"/>
              <a:t>trip</a:t>
            </a:r>
            <a:br>
              <a:rPr lang="en-US" dirty="0" smtClean="0"/>
            </a:br>
            <a:endParaRPr lang="en-US" dirty="0"/>
          </a:p>
        </p:txBody>
      </p:sp>
      <p:sp>
        <p:nvSpPr>
          <p:cNvPr id="5" name="Text Placeholder 4"/>
          <p:cNvSpPr>
            <a:spLocks noGrp="1"/>
          </p:cNvSpPr>
          <p:nvPr>
            <p:ph type="body" sz="quarter" idx="3"/>
          </p:nvPr>
        </p:nvSpPr>
        <p:spPr>
          <a:xfrm>
            <a:off x="4648200" y="304800"/>
            <a:ext cx="4041775" cy="639762"/>
          </a:xfrm>
        </p:spPr>
        <p:txBody>
          <a:bodyPr/>
          <a:lstStyle/>
          <a:p>
            <a:r>
              <a:rPr lang="en-US" smtClean="0"/>
              <a:t>Carter’s Response</a:t>
            </a:r>
            <a:endParaRPr lang="en-US" dirty="0"/>
          </a:p>
        </p:txBody>
      </p:sp>
      <p:sp>
        <p:nvSpPr>
          <p:cNvPr id="6" name="Content Placeholder 5"/>
          <p:cNvSpPr>
            <a:spLocks noGrp="1"/>
          </p:cNvSpPr>
          <p:nvPr>
            <p:ph sz="quarter" idx="4"/>
          </p:nvPr>
        </p:nvSpPr>
        <p:spPr>
          <a:xfrm>
            <a:off x="4648200" y="1143000"/>
            <a:ext cx="4041775" cy="3951288"/>
          </a:xfrm>
        </p:spPr>
        <p:txBody>
          <a:bodyPr/>
          <a:lstStyle/>
          <a:p>
            <a:r>
              <a:rPr lang="en-US" dirty="0" smtClean="0"/>
              <a:t>Carter tried to talk to the Iranians for the freedom of American hostages; it did not work.</a:t>
            </a:r>
            <a:endParaRPr lang="en-US" dirty="0"/>
          </a:p>
        </p:txBody>
      </p:sp>
      <p:pic>
        <p:nvPicPr>
          <p:cNvPr id="1026" name="Picture 2" descr="http://4.bp.blogspot.com/-8RxtDYKn1kw/T6BRDipTB9I/AAAAAAAAAd8/EFINIpiz_wU/s1600/Camp-David.jpg">
            <a:hlinkClick r:id="rId2"/>
          </p:cNvPr>
          <p:cNvPicPr>
            <a:picLocks noChangeAspect="1" noChangeArrowheads="1"/>
          </p:cNvPicPr>
          <p:nvPr/>
        </p:nvPicPr>
        <p:blipFill>
          <a:blip r:embed="rId3" cstate="print"/>
          <a:srcRect/>
          <a:stretch>
            <a:fillRect/>
          </a:stretch>
        </p:blipFill>
        <p:spPr bwMode="auto">
          <a:xfrm>
            <a:off x="1447800" y="4648200"/>
            <a:ext cx="2856287" cy="1981200"/>
          </a:xfrm>
          <a:prstGeom prst="rect">
            <a:avLst/>
          </a:prstGeom>
          <a:noFill/>
        </p:spPr>
      </p:pic>
      <p:pic>
        <p:nvPicPr>
          <p:cNvPr id="1028" name="Picture 4" descr="http://www.historyguy.com/iran_hostages.jpg">
            <a:hlinkClick r:id="rId4"/>
          </p:cNvPr>
          <p:cNvPicPr>
            <a:picLocks noChangeAspect="1" noChangeArrowheads="1"/>
          </p:cNvPicPr>
          <p:nvPr/>
        </p:nvPicPr>
        <p:blipFill>
          <a:blip r:embed="rId5" cstate="print"/>
          <a:srcRect/>
          <a:stretch>
            <a:fillRect/>
          </a:stretch>
        </p:blipFill>
        <p:spPr bwMode="auto">
          <a:xfrm>
            <a:off x="4953000" y="2819400"/>
            <a:ext cx="3581400" cy="268930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Ronald Reagan</a:t>
            </a:r>
            <a:endParaRPr lang="en-US" dirty="0"/>
          </a:p>
        </p:txBody>
      </p:sp>
      <p:sp>
        <p:nvSpPr>
          <p:cNvPr id="3" name="Content Placeholder 2"/>
          <p:cNvSpPr>
            <a:spLocks noGrp="1"/>
          </p:cNvSpPr>
          <p:nvPr>
            <p:ph idx="1"/>
          </p:nvPr>
        </p:nvSpPr>
        <p:spPr/>
        <p:txBody>
          <a:bodyPr/>
          <a:lstStyle/>
          <a:p>
            <a:r>
              <a:rPr lang="en-US" dirty="0" smtClean="0"/>
              <a:t>Reaganomics – More supply and less tax to stimulate economy</a:t>
            </a:r>
          </a:p>
          <a:p>
            <a:r>
              <a:rPr lang="en-US" dirty="0" smtClean="0"/>
              <a:t>Iran-Contra Scandal- shipping missiles for hostages</a:t>
            </a:r>
          </a:p>
          <a:p>
            <a:r>
              <a:rPr lang="en-US" dirty="0" smtClean="0"/>
              <a:t>Soviet Collapse- separated into 15 different countries, December of 1991</a:t>
            </a:r>
          </a:p>
        </p:txBody>
      </p:sp>
      <p:pic>
        <p:nvPicPr>
          <p:cNvPr id="25602" name="Picture 2" descr="http://www.whitehouse.gov/sites/default/files/first-family/masthead_image/40rr_header_sm.jpg?1250886929">
            <a:hlinkClick r:id="rId2"/>
          </p:cNvPr>
          <p:cNvPicPr>
            <a:picLocks noChangeAspect="1" noChangeArrowheads="1"/>
          </p:cNvPicPr>
          <p:nvPr/>
        </p:nvPicPr>
        <p:blipFill>
          <a:blip r:embed="rId3" cstate="print"/>
          <a:srcRect/>
          <a:stretch>
            <a:fillRect/>
          </a:stretch>
        </p:blipFill>
        <p:spPr bwMode="auto">
          <a:xfrm>
            <a:off x="838200" y="4953000"/>
            <a:ext cx="2895600" cy="1637089"/>
          </a:xfrm>
          <a:prstGeom prst="rect">
            <a:avLst/>
          </a:prstGeom>
          <a:noFill/>
        </p:spPr>
      </p:pic>
      <p:pic>
        <p:nvPicPr>
          <p:cNvPr id="25606" name="Picture 6" descr="http://cdn.dipity.com/uploads/events/95c6c0c35f7051ec782439b71bdf128d_1M.png">
            <a:hlinkClick r:id="rId4"/>
          </p:cNvPr>
          <p:cNvPicPr>
            <a:picLocks noChangeAspect="1" noChangeArrowheads="1"/>
          </p:cNvPicPr>
          <p:nvPr/>
        </p:nvPicPr>
        <p:blipFill>
          <a:blip r:embed="rId5" cstate="print"/>
          <a:srcRect/>
          <a:stretch>
            <a:fillRect/>
          </a:stretch>
        </p:blipFill>
        <p:spPr bwMode="auto">
          <a:xfrm>
            <a:off x="5029200" y="4703666"/>
            <a:ext cx="3260763" cy="187810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25E: Congress&amp; Bill Clinton; NAFTA, Impeachment And Acquittal</a:t>
            </a:r>
            <a:endParaRPr lang="en-US" dirty="0"/>
          </a:p>
        </p:txBody>
      </p:sp>
      <p:sp>
        <p:nvSpPr>
          <p:cNvPr id="3" name="Content Placeholder 2"/>
          <p:cNvSpPr>
            <a:spLocks noGrp="1"/>
          </p:cNvSpPr>
          <p:nvPr>
            <p:ph idx="1"/>
          </p:nvPr>
        </p:nvSpPr>
        <p:spPr/>
        <p:txBody>
          <a:bodyPr>
            <a:normAutofit/>
          </a:bodyPr>
          <a:lstStyle/>
          <a:p>
            <a:r>
              <a:rPr lang="en-US" sz="2000" dirty="0" smtClean="0"/>
              <a:t>NAFTA promoted free trade(no trade restrictions) between the US, Canada &amp; Mexico.</a:t>
            </a:r>
          </a:p>
          <a:p>
            <a:r>
              <a:rPr lang="en-US" sz="2000" dirty="0" smtClean="0"/>
              <a:t>Clinton &amp; Gingrich had a showdown over proposed budget cuts in 1995. The battle helped Clinton because his popularity was fading but people blamed congress for the showdown.</a:t>
            </a:r>
          </a:p>
          <a:p>
            <a:r>
              <a:rPr lang="en-US" sz="2000" dirty="0" smtClean="0"/>
              <a:t>Clinton’s hopes of being president were nearly derailed by accusations of an extra marital affair</a:t>
            </a:r>
          </a:p>
          <a:p>
            <a:r>
              <a:rPr lang="en-US" sz="2000" dirty="0" smtClean="0"/>
              <a:t>Under oath the president denied ever having relationships with the young lady. On December 18, 1998, the House Voted to impeach President Bill Clinton for lying to the grand jury.</a:t>
            </a:r>
            <a:endParaRPr lang="en-US" sz="2000" dirty="0"/>
          </a:p>
        </p:txBody>
      </p:sp>
      <p:pic>
        <p:nvPicPr>
          <p:cNvPr id="4" name="Picture 3" descr="r-NEWT-GINGRICH-BILL-CLINTON-large570.jpg"/>
          <p:cNvPicPr>
            <a:picLocks noChangeAspect="1"/>
          </p:cNvPicPr>
          <p:nvPr/>
        </p:nvPicPr>
        <p:blipFill>
          <a:blip r:embed="rId2" cstate="print"/>
          <a:stretch>
            <a:fillRect/>
          </a:stretch>
        </p:blipFill>
        <p:spPr>
          <a:xfrm>
            <a:off x="4794517" y="4800600"/>
            <a:ext cx="4349483" cy="1816100"/>
          </a:xfrm>
          <a:prstGeom prst="rect">
            <a:avLst/>
          </a:prstGeom>
        </p:spPr>
      </p:pic>
      <p:pic>
        <p:nvPicPr>
          <p:cNvPr id="7" name="Picture 6" descr="clinton-impeached.jpg"/>
          <p:cNvPicPr>
            <a:picLocks noChangeAspect="1"/>
          </p:cNvPicPr>
          <p:nvPr/>
        </p:nvPicPr>
        <p:blipFill>
          <a:blip r:embed="rId3" cstate="print"/>
          <a:stretch>
            <a:fillRect/>
          </a:stretch>
        </p:blipFill>
        <p:spPr>
          <a:xfrm>
            <a:off x="914400" y="4957762"/>
            <a:ext cx="2743200" cy="190023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447800"/>
            <a:ext cx="4038600" cy="4525963"/>
          </a:xfrm>
        </p:spPr>
        <p:txBody>
          <a:bodyPr>
            <a:normAutofit fontScale="85000" lnSpcReduction="10000"/>
          </a:bodyPr>
          <a:lstStyle/>
          <a:p>
            <a:r>
              <a:rPr lang="en-US" dirty="0" smtClean="0"/>
              <a:t>Al Gore vs. George W. Bush</a:t>
            </a:r>
          </a:p>
          <a:p>
            <a:r>
              <a:rPr lang="en-US" dirty="0" smtClean="0"/>
              <a:t>Closest election in history </a:t>
            </a:r>
          </a:p>
          <a:p>
            <a:r>
              <a:rPr lang="en-US" dirty="0" smtClean="0"/>
              <a:t>Less than 1,000 votes to win</a:t>
            </a:r>
          </a:p>
          <a:p>
            <a:r>
              <a:rPr lang="en-US" dirty="0" smtClean="0"/>
              <a:t>Florida still needed to vote</a:t>
            </a:r>
          </a:p>
          <a:p>
            <a:r>
              <a:rPr lang="en-US" dirty="0" smtClean="0"/>
              <a:t>Al Gore won in Florida based on exit polls </a:t>
            </a:r>
          </a:p>
          <a:p>
            <a:r>
              <a:rPr lang="en-US" dirty="0" smtClean="0"/>
              <a:t>One of the few elections in which the winner failed to win the popular vote</a:t>
            </a:r>
          </a:p>
          <a:p>
            <a:r>
              <a:rPr lang="en-US" dirty="0" smtClean="0"/>
              <a:t>Bush became the 43</a:t>
            </a:r>
            <a:r>
              <a:rPr lang="en-US" baseline="30000" dirty="0" smtClean="0"/>
              <a:t>rd</a:t>
            </a:r>
            <a:r>
              <a:rPr lang="en-US" dirty="0" smtClean="0"/>
              <a:t> president of the U.S</a:t>
            </a:r>
          </a:p>
        </p:txBody>
      </p:sp>
      <p:pic>
        <p:nvPicPr>
          <p:cNvPr id="5" name="Content Placeholder 4" descr="imagesCA92U9WK.jpg"/>
          <p:cNvPicPr>
            <a:picLocks noGrp="1" noChangeAspect="1"/>
          </p:cNvPicPr>
          <p:nvPr>
            <p:ph sz="half" idx="2"/>
          </p:nvPr>
        </p:nvPicPr>
        <p:blipFill>
          <a:blip r:embed="rId2" cstate="print"/>
          <a:stretch>
            <a:fillRect/>
          </a:stretch>
        </p:blipFill>
        <p:spPr>
          <a:xfrm>
            <a:off x="4495800" y="1981200"/>
            <a:ext cx="4272699" cy="3200400"/>
          </a:xfrm>
        </p:spPr>
      </p:pic>
      <p:sp>
        <p:nvSpPr>
          <p:cNvPr id="2" name="Title 1"/>
          <p:cNvSpPr>
            <a:spLocks noGrp="1"/>
          </p:cNvSpPr>
          <p:nvPr>
            <p:ph type="title"/>
          </p:nvPr>
        </p:nvSpPr>
        <p:spPr>
          <a:xfrm>
            <a:off x="0" y="0"/>
            <a:ext cx="8229600" cy="1143000"/>
          </a:xfrm>
        </p:spPr>
        <p:txBody>
          <a:bodyPr>
            <a:normAutofit/>
          </a:bodyPr>
          <a:lstStyle/>
          <a:p>
            <a:r>
              <a:rPr lang="en-US" dirty="0" smtClean="0"/>
              <a:t>2000 Presidential Election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000" dirty="0" smtClean="0">
                <a:latin typeface="Century Gothic" pitchFamily="34" charset="0"/>
              </a:rPr>
              <a:t>September 11, 2001</a:t>
            </a:r>
            <a:endParaRPr lang="en-US" sz="2000" dirty="0">
              <a:latin typeface="Century Gothic" pitchFamily="34" charset="0"/>
            </a:endParaRPr>
          </a:p>
        </p:txBody>
      </p:sp>
      <p:sp>
        <p:nvSpPr>
          <p:cNvPr id="3" name="Content Placeholder 2"/>
          <p:cNvSpPr>
            <a:spLocks noGrp="1"/>
          </p:cNvSpPr>
          <p:nvPr>
            <p:ph idx="1"/>
          </p:nvPr>
        </p:nvSpPr>
        <p:spPr>
          <a:xfrm>
            <a:off x="152400" y="838201"/>
            <a:ext cx="8534400" cy="3352800"/>
          </a:xfrm>
        </p:spPr>
        <p:txBody>
          <a:bodyPr>
            <a:normAutofit/>
          </a:bodyPr>
          <a:lstStyle/>
          <a:p>
            <a:r>
              <a:rPr lang="en-US" sz="1600" dirty="0" smtClean="0">
                <a:latin typeface="Century Gothic" pitchFamily="34" charset="0"/>
              </a:rPr>
              <a:t>President George W. Bush’s response:</a:t>
            </a:r>
          </a:p>
          <a:p>
            <a:pPr lvl="1"/>
            <a:r>
              <a:rPr lang="en-US" sz="1600" dirty="0" smtClean="0">
                <a:latin typeface="Century Gothic" pitchFamily="34" charset="0"/>
              </a:rPr>
              <a:t>Created new government  department– Department of Homeland Security </a:t>
            </a:r>
          </a:p>
          <a:p>
            <a:pPr lvl="1"/>
            <a:r>
              <a:rPr lang="en-US" sz="1600" dirty="0" smtClean="0">
                <a:latin typeface="Century Gothic" pitchFamily="34" charset="0"/>
              </a:rPr>
              <a:t>Increased airline security (color-coded terrorist alert system)</a:t>
            </a:r>
          </a:p>
          <a:p>
            <a:pPr lvl="1"/>
            <a:r>
              <a:rPr lang="en-US" sz="1600" dirty="0" smtClean="0">
                <a:latin typeface="Century Gothic" pitchFamily="34" charset="0"/>
              </a:rPr>
              <a:t>US Patriot Act (increased authority of US law enforcement)</a:t>
            </a:r>
          </a:p>
          <a:p>
            <a:pPr lvl="1"/>
            <a:endParaRPr lang="en-US" sz="1600" dirty="0">
              <a:latin typeface="Century Gothic" pitchFamily="34" charset="0"/>
            </a:endParaRPr>
          </a:p>
          <a:p>
            <a:pPr lvl="1">
              <a:buNone/>
            </a:pPr>
            <a:r>
              <a:rPr lang="en-US" sz="1600" dirty="0" smtClean="0">
                <a:latin typeface="Century Gothic" pitchFamily="34" charset="0"/>
              </a:rPr>
              <a:t>War Against Terrorism</a:t>
            </a:r>
          </a:p>
          <a:p>
            <a:pPr lvl="1"/>
            <a:r>
              <a:rPr lang="en-US" sz="1600" dirty="0" smtClean="0">
                <a:latin typeface="Century Gothic" pitchFamily="34" charset="0"/>
              </a:rPr>
              <a:t>Taliban came to power mid-90’s</a:t>
            </a:r>
          </a:p>
          <a:p>
            <a:pPr lvl="1"/>
            <a:r>
              <a:rPr lang="en-US" sz="1600" dirty="0" smtClean="0">
                <a:latin typeface="Century Gothic" pitchFamily="34" charset="0"/>
              </a:rPr>
              <a:t>Operation Enduring Freedom – destroy government that offered safe haven to al Qaeda and bring bin Laden to justice.</a:t>
            </a:r>
          </a:p>
          <a:p>
            <a:pPr lvl="1"/>
            <a:r>
              <a:rPr lang="en-US" sz="1600" dirty="0" smtClean="0">
                <a:latin typeface="Century Gothic" pitchFamily="34" charset="0"/>
              </a:rPr>
              <a:t>Today, troops are helping Afghanistan rebuild the country / continue search for terrorists.</a:t>
            </a:r>
          </a:p>
          <a:p>
            <a:pPr lvl="1">
              <a:buFont typeface="Arial" pitchFamily="34" charset="0"/>
              <a:buChar char="•"/>
            </a:pPr>
            <a:endParaRPr lang="en-US" sz="1600" dirty="0" smtClean="0"/>
          </a:p>
          <a:p>
            <a:pPr lvl="1"/>
            <a:endParaRPr lang="en-US" sz="1600" dirty="0"/>
          </a:p>
          <a:p>
            <a:pPr lvl="1">
              <a:buNone/>
            </a:pPr>
            <a:endParaRPr lang="en-US" sz="1600" dirty="0" smtClean="0"/>
          </a:p>
        </p:txBody>
      </p:sp>
      <p:pic>
        <p:nvPicPr>
          <p:cNvPr id="10246" name="Picture 6" descr="http://t2.gstatic.com/images?q=tbn:ANd9GcTGSDFZW--w5Zim1A7zWJLxdflDaVg-dbxmaEgvhQuvvxQdSj4u">
            <a:hlinkClick r:id="rId2"/>
          </p:cNvPr>
          <p:cNvPicPr>
            <a:picLocks noChangeAspect="1" noChangeArrowheads="1"/>
          </p:cNvPicPr>
          <p:nvPr/>
        </p:nvPicPr>
        <p:blipFill>
          <a:blip r:embed="rId3" cstate="print"/>
          <a:srcRect/>
          <a:stretch>
            <a:fillRect/>
          </a:stretch>
        </p:blipFill>
        <p:spPr bwMode="auto">
          <a:xfrm>
            <a:off x="914400" y="4191000"/>
            <a:ext cx="3149600" cy="2362200"/>
          </a:xfrm>
          <a:prstGeom prst="rect">
            <a:avLst/>
          </a:prstGeom>
          <a:noFill/>
        </p:spPr>
      </p:pic>
      <p:pic>
        <p:nvPicPr>
          <p:cNvPr id="10248" name="Picture 8" descr="http://www.thepeoplesvoice.org/cgi-bin/blogs/media/911_black_white_88_01.JPG">
            <a:hlinkClick r:id="rId4"/>
          </p:cNvPr>
          <p:cNvPicPr>
            <a:picLocks noChangeAspect="1" noChangeArrowheads="1"/>
          </p:cNvPicPr>
          <p:nvPr/>
        </p:nvPicPr>
        <p:blipFill>
          <a:blip r:embed="rId5" cstate="print"/>
          <a:srcRect/>
          <a:stretch>
            <a:fillRect/>
          </a:stretch>
        </p:blipFill>
        <p:spPr bwMode="auto">
          <a:xfrm>
            <a:off x="6096000" y="4114800"/>
            <a:ext cx="1981200" cy="249957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914399"/>
          </a:xfrm>
        </p:spPr>
        <p:txBody>
          <a:bodyPr>
            <a:normAutofit fontScale="90000"/>
          </a:bodyPr>
          <a:lstStyle/>
          <a:p>
            <a:r>
              <a:rPr lang="en-US" dirty="0" smtClean="0"/>
              <a:t>Impact </a:t>
            </a:r>
            <a:r>
              <a:rPr lang="en-US" dirty="0" smtClean="0"/>
              <a:t>of Television on Politics and Civil Rights</a:t>
            </a:r>
            <a:endParaRPr lang="en-US" dirty="0"/>
          </a:p>
        </p:txBody>
      </p:sp>
      <p:sp>
        <p:nvSpPr>
          <p:cNvPr id="3" name="Subtitle 2"/>
          <p:cNvSpPr>
            <a:spLocks noGrp="1"/>
          </p:cNvSpPr>
          <p:nvPr>
            <p:ph type="subTitle" idx="1"/>
          </p:nvPr>
        </p:nvSpPr>
        <p:spPr>
          <a:xfrm>
            <a:off x="152400" y="1219200"/>
            <a:ext cx="4267200" cy="4419600"/>
          </a:xfrm>
        </p:spPr>
        <p:txBody>
          <a:bodyPr>
            <a:normAutofit/>
          </a:bodyPr>
          <a:lstStyle/>
          <a:p>
            <a:pPr algn="l"/>
            <a:r>
              <a:rPr lang="en-US" sz="2600" dirty="0" smtClean="0">
                <a:solidFill>
                  <a:schemeClr val="tx1">
                    <a:lumMod val="65000"/>
                    <a:lumOff val="35000"/>
                  </a:schemeClr>
                </a:solidFill>
              </a:rPr>
              <a:t>The television greatly impacted the 1960 election because viewers were able to watch debates in their homes. John F Kennedy, who was very attractive, won the hearts of Americans and was elected president this election.</a:t>
            </a:r>
          </a:p>
          <a:p>
            <a:pPr algn="l"/>
            <a:r>
              <a:rPr lang="en-US" sz="2600" dirty="0" smtClean="0">
                <a:solidFill>
                  <a:schemeClr val="tx1">
                    <a:lumMod val="65000"/>
                    <a:lumOff val="35000"/>
                  </a:schemeClr>
                </a:solidFill>
              </a:rPr>
              <a:t> </a:t>
            </a:r>
            <a:endParaRPr lang="en-US" sz="2600" dirty="0">
              <a:solidFill>
                <a:schemeClr val="tx1">
                  <a:lumMod val="65000"/>
                  <a:lumOff val="35000"/>
                </a:schemeClr>
              </a:solidFill>
            </a:endParaRPr>
          </a:p>
        </p:txBody>
      </p:sp>
      <p:pic>
        <p:nvPicPr>
          <p:cNvPr id="1026" name="Picture 2" descr="http://prestonlowe.files.wordpress.com/2011/01/nixonjfksamen.jpg">
            <a:hlinkClick r:id="rId2"/>
          </p:cNvPr>
          <p:cNvPicPr>
            <a:picLocks noChangeAspect="1" noChangeArrowheads="1"/>
          </p:cNvPicPr>
          <p:nvPr/>
        </p:nvPicPr>
        <p:blipFill>
          <a:blip r:embed="rId3" cstate="print"/>
          <a:srcRect/>
          <a:stretch>
            <a:fillRect/>
          </a:stretch>
        </p:blipFill>
        <p:spPr bwMode="auto">
          <a:xfrm>
            <a:off x="1" y="4648200"/>
            <a:ext cx="4800600" cy="2025175"/>
          </a:xfrm>
          <a:prstGeom prst="rect">
            <a:avLst/>
          </a:prstGeom>
          <a:noFill/>
        </p:spPr>
      </p:pic>
      <p:sp>
        <p:nvSpPr>
          <p:cNvPr id="5" name="Rectangle 4"/>
          <p:cNvSpPr/>
          <p:nvPr/>
        </p:nvSpPr>
        <p:spPr>
          <a:xfrm>
            <a:off x="3733800" y="6096000"/>
            <a:ext cx="1109599" cy="584775"/>
          </a:xfrm>
          <a:prstGeom prst="rect">
            <a:avLst/>
          </a:prstGeom>
          <a:noFill/>
        </p:spPr>
        <p:txBody>
          <a:bodyPr wrap="squar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JFK</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0" y="6096000"/>
            <a:ext cx="1219199" cy="584775"/>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Nixon</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1752600" y="5334000"/>
            <a:ext cx="1026243"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&lt;&lt;&lt;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5257800" y="3581400"/>
            <a:ext cx="3581400" cy="2677656"/>
          </a:xfrm>
          <a:prstGeom prst="rect">
            <a:avLst/>
          </a:prstGeom>
          <a:noFill/>
        </p:spPr>
        <p:txBody>
          <a:bodyPr wrap="square" rtlCol="0">
            <a:spAutoFit/>
          </a:bodyPr>
          <a:lstStyle/>
          <a:p>
            <a:pPr algn="ctr"/>
            <a:r>
              <a:rPr lang="en-US" sz="2400" dirty="0" smtClean="0">
                <a:solidFill>
                  <a:schemeClr val="tx1">
                    <a:lumMod val="65000"/>
                    <a:lumOff val="35000"/>
                  </a:schemeClr>
                </a:solidFill>
              </a:rPr>
              <a:t>TV also effected the civil rights movements because boycotts and riots could now be televised. This allowed the public to be aware of events going on across the country.</a:t>
            </a:r>
            <a:endParaRPr lang="en-US" sz="2400" dirty="0">
              <a:solidFill>
                <a:schemeClr val="tx1">
                  <a:lumMod val="65000"/>
                  <a:lumOff val="35000"/>
                </a:schemeClr>
              </a:solidFill>
            </a:endParaRPr>
          </a:p>
        </p:txBody>
      </p:sp>
      <p:pic>
        <p:nvPicPr>
          <p:cNvPr id="9" name="Picture 8" descr="imagesCAJIAB0U.jpg"/>
          <p:cNvPicPr>
            <a:picLocks noChangeAspect="1"/>
          </p:cNvPicPr>
          <p:nvPr/>
        </p:nvPicPr>
        <p:blipFill>
          <a:blip r:embed="rId4" cstate="print"/>
          <a:stretch>
            <a:fillRect/>
          </a:stretch>
        </p:blipFill>
        <p:spPr>
          <a:xfrm>
            <a:off x="5791200" y="1219200"/>
            <a:ext cx="2657475" cy="206345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914400"/>
          </a:xfrm>
          <a:noFill/>
        </p:spPr>
        <p:txBody>
          <a:bodyPr>
            <a:noAutofit/>
          </a:bodyPr>
          <a:lstStyle/>
          <a:p>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Impact of technology on American Life</a:t>
            </a:r>
            <a:endParaRPr lang="en-US" sz="4800" dirty="0"/>
          </a:p>
        </p:txBody>
      </p:sp>
      <p:sp>
        <p:nvSpPr>
          <p:cNvPr id="3" name="Content Placeholder 2"/>
          <p:cNvSpPr>
            <a:spLocks noGrp="1"/>
          </p:cNvSpPr>
          <p:nvPr>
            <p:ph idx="1"/>
          </p:nvPr>
        </p:nvSpPr>
        <p:spPr>
          <a:xfrm>
            <a:off x="457200" y="1371600"/>
            <a:ext cx="6324600" cy="5334000"/>
          </a:xfrm>
        </p:spPr>
        <p:txBody>
          <a:bodyPr>
            <a:normAutofit fontScale="92500" lnSpcReduction="10000"/>
          </a:bodyPr>
          <a:lstStyle/>
          <a:p>
            <a:r>
              <a:rPr lang="en-US" dirty="0" smtClean="0"/>
              <a:t>When advances in technology began, communication among people in the U.S became easier. </a:t>
            </a:r>
          </a:p>
          <a:p>
            <a:r>
              <a:rPr lang="en-US" dirty="0" smtClean="0"/>
              <a:t>Telephones covered the country making it possible for people all over to communicate with one another.</a:t>
            </a:r>
          </a:p>
          <a:p>
            <a:r>
              <a:rPr lang="en-US" dirty="0" smtClean="0"/>
              <a:t>Computers made it easier for academic people to find information and share it with fellow colleagues </a:t>
            </a:r>
          </a:p>
          <a:p>
            <a:r>
              <a:rPr lang="en-US" dirty="0" smtClean="0"/>
              <a:t>Cell phones made it more convenient to always be in touch with anyone. </a:t>
            </a:r>
            <a:endParaRPr lang="en-US" dirty="0"/>
          </a:p>
        </p:txBody>
      </p:sp>
      <p:sp>
        <p:nvSpPr>
          <p:cNvPr id="1026" name="AutoShape 2" descr="data:image/jpeg;base64,/9j/4AAQSkZJRgABAQAAAQABAAD/2wCEAAkGBhQSERQSEhQUFRUWFBgXGBYXFBcXFhcVGBkVGRcYFRgXGyYeFxwjGhYWHy8gJCcpLSwsFx4xNTAqNiYrLCkBCQoKDgwOGg8PGiwlHyQsNTYyKiwxNCwsNS8sLCwsLC4vLSwsLCovLCksNTQvLCwpLjQpKSwqLCwsLCksKiwsLP/AABEIANAA8gMBIgACEQEDEQH/xAAcAAEAAgMBAQEAAAAAAAAAAAAABQYDBAcCAQj/xABLEAACAQMBBAYGBAoGCgMAAAABAgMABBEhBRIxQQYTUWFxgQciMlKRoRRCYnIjM0OCkqKxwdHwCCQ0k7KzFRZTVGNzg6PD8aTC0v/EABoBAQADAQEBAAAAAAAAAAAAAAADBAUCAQb/xAAqEQACAgIBAwMDBAMAAAAAAAAAAQIDBBEhEjFBE1GhBRQiIzJxgVJh8P/aAAwDAQACEQMRAD8A7jSlKAUpSgFKUoBSlKAUpSgFKVp7X2vFawvPO4SNBksfkABqxJ0AGpJAFAbZNUfb/pWgiYx2qG7kGQSjBYEI5PMcgnuQNwOcVS+k3S6faBKnfgteUGcPKO24I4D/AIYOPezwGrYWYAGgCjRVAwAO4dlASd10m2jc6yXP0dD+TtkCnHfLJvP5jd8Kjpdlq/41ppf+bcTSfJ3IrcpQGG06M22M9SgOeIyD8Qa2l2Ii+w9wn3Lu4UeQEmBW3bjCistAa0KXEf4q+vF7mlWcf/IVyPAGpC16WbSixvNbXSjk6NbyHs9eMsmfzAPCsFKAs2y/SZbuyx3KvaSMQB12OqZjySZSUPgxU91W4GuUSxKylWAZSMFSAQR2EHQ1hsOksuytfXmsdA0XtSWw9+En2ou2M+zxBAyKA69StLZG2IrqFJ7d1kjcZVl+YIOqkHQg6g6Gt2gFKUoBSlKAUpSgFKUoBSlKAUpSgFKUoBSlKAUpSgMF7epDG8sjBERSzMTgKo1JNcR6QdIZNoT9dJlYUJ+jwnTdHDrZBzkYcPdBxxyTO+k7b/0i4Fih/AwlXn+3No0cfgow5HaU7DVSubpI13nYKO0nFAbEMe8QP5xUoBUPYX7MCY7e4kzwIi3Fx3NKVB8q3ljvG9m2jT/m3Az8I1YfOu1XJ9kRythHu0bVKwjZF43GS2TuEcknzLrn4VmtujVwzANd4yfydui4/TZq79Cz2Ivuqv8AIkwMaV9r6OhcnO+ufKO3H/ir6ehcnK+ufNLc/wDip6Mz37iv3PNK8v0Uul9i8Vu6W2U584nTHwrVuI7yDWW3WVBxe2YswHaYXAbyUsa5dUl4O43Ql2ZuV5kjDAqwBBBBB4EHQg+VYrO9SVBJGwZTwI+YIOoIOhB1FZ6jJTn3RbpXLsa7lC7z24lKzQ54qPZlTOgkCFSeTcD2j9G7O2hHPEk0TB45FDKw4FTw/wDVfmHpP/bbn76f5Ueau/oJ6VmKeTZsjeo+ZYMngwGZIxk8CPWwOav20B3ClKUApSlAKUpQClKUApSsNzdpGu9I6ovvMwUfE0BmpUPadMbKVt2O7tnbsWeMn4Bqlw2eFAfaUqt9KNpSma3srZ+rlnLs8gUM0VvGBvuobTeLNGgJzgsTg4oCdub2OMZkdEHazBR869W12kg3o2V17VYMPiKgrT0f2SNvvCJ5ec1x+HlJ+9Jnd8FwO6ojbuyYrK6sprJEhlnulhkjjUKs8LB2lZ0GATGAZA+MjBH1qAvNam1b8QQSzNwjjdz4Kpb91bdVf0nXG7sq71wXj6oeMrLH/wDegOP2jNudZIcu5Msh7Xc7znwyT5AVk6O7PEu5cSAF5NY869XGfZC9hK6k9/ZWvth923lxx6tgPEjA+ZFWfYtvulRyRAPgAK0MGCbcn4Mr6lZKMYwj5fwWTZey2mbdXQAankB/PKrXB0ZhUYKlj2knPy0FQ21dvRbK2f8ASJRljjdQHDSSv7KDy+ABNctf037UtrpTe24SJiG6loWjfqzzjZtSR2nTIxpyguvlKWk+Cxj40Yx3JbZ0/b2whD66Z3CcEHXdPLXsrV2JZmSXA5DJPIcqtF7Ok9o0iEMjw9YjDgVK76kfI1F3+2INlWJuLg4AwSB7byN7MaDmeXYACTzruOQ1Xz3IpYid3HYmE2OgGuSe3OP2Vo7Q2d1frDVfmK5Tsz+kgzTqJ7VEgJwSjs0iA/W1GHx2YFdrmZZIiVIIZMgjgQRkEVBG2SfLLU6IOPCK5SlK0DMKbtS3EW0cIMCe3Mkijh1kbqofHayvgnnuDsrZrVuX6zaNy/KKOGAeOGlbH94nwrX6R3/U2s0gOGCEL99vVT9Yis2z9z0a9W+hbOaX911s0suhDyuQRzXOEP6IWsFltQ2t5bXIJHVSo5xx3VYbw81LDzryMIoHADAH7gO01q7atZFUM8UqLjGXidRk97AVGSH7EFfaxWrgou6Qw3Rgg5B04gjjWWvQKUpQClKUApSlAV/pj0sWyiG6hmuJMrBbpq8rga4A1CKNWbkPEVSdmbFeeQTbTs72WQnPWPHA0cXPEMIlZo1HchY4ySTUv0K2jFK11tW5eNWkJEUjkKIrJGYRKCx03sdYx0yXHYKtVr0ot5QDG5dTwZY5GQ94cLukd+aAjz0Msp0x1asvYyLp3FWXTwIqsbX6Pf6PYCwnuElbVbaFTMrAe9A2Y0TTG9mMd+a6WrZ1FeIrdVLEAAscseZPDU+GlAUnY3Sna27u3OymLcnjuIFDd7o0hKcuBbnUz0c2HKskt3dFDczBVITJSGFCSkKE6tgszM2BkngAAKsNKAr/AEo6WpaAKFaSViFSNRlnc+yijmx49gGpIFanRbo3N1rX1+we6dd1Iwcx2sR1McfvOdN5+eABoNdC9ZY9vQPJ7MkEsMRI0WYiF9DyLRxyDP2cc9b1QCqN6X58WUUefxt1CPEITKf8urzXNPTBPmSxi+1NLj7iLGP840Bz3ai7wiT35ox5Bt9vkhq57HTie0gfz8ap+N66gX3RJJ8AEH+YaumzV/B+JP8AD91auJHVTfuzC+oS3fFeyIT+kBt94bvZ4TXqf6wFPslw67u8OfsEfnGqB6SPSQ213hLQrCIVcAB98kuV3iTujT1VwMdvbXQPTXsGS8tre9hUuYFaOdVGWVTgh8DXdBBz94dhrnPQDoDLtG4UbrLbqQZpiMKqDiFY6FjwA78nQVltNPTNuMlKO0fojoe+7sexDfXtrdPEOqj/AAnNc69OPSYR7UsIpF34bfcuHj5SFpMEFToSEj0z757833a+1gzIsQxHFjdHIlcYPgAMDzrln9IfZrfS7e8AzFLbhAddHRnYg8hlXXHbhuypJ1uEU35IarlZOSXghvTB02tdpTwPaxsBHGVeRkCs+SCq4GuF14+8a7v0BmP+hrMtx+iIPLdwvyxX5a6N9H5b25jtoVJaRgM40VfrO3coya/V8saQwxWsXsRIqDwQBVHwFcwj1S0SWz6YtmpSlR/SLaHUWlxNzjhdh3sFO6PjitJvS2ZKW3oqmw5N9ZZ/9tcSyA9qb5SP9RFqC9Il5iOGEH23Lkdqxj/9Mh8qsmyrPqoIovcjVfMAA/OqF00vOsvGGdIkVPzj67f4lH5tZTNlLRLeiK4t02ov0gLvNEywM3srNkFuI0YpkA9xHOv0JJEGGGAIPEEZB8Qa/JD8M6jGuQcEEaggjgR211L0Y+leSTFtces4GFY8JBgnGfqvhSccCASMUPS6S7Pj2ZeW7wAxWty5gliUnqY52GYJET2YslWjO7gEyLnWrpUZdWsN9bNG43o5BgjgwIOQQRwZSAQRwIBqEk2btZI+qiurR8aLNLDJ1u7jTfCtuF/tYAPu0Babm6SNS8jKijizMFA8SarUvpNsQcJI83fBBNMvZ7UaFfnVcseiUiSh9rxtdneGLgSmWJDyZrdlXqB3oCBxJGprosFska+ooAA4KP4caAhNn+kKylkEXWmORvZSeOSBm7k61V3j4Zqx1WOkdtc3KGJbO0kiIO8LqYgnswkcbgeO9kdlRPRfaF1YOLXaKgQyOFtphKZlUnhbyyMqt3IzDX2SScZAvtK+ZpQHKvR10aRrmXrfwsdrPcQ2qOAVjSKUoG3eBkySN467qrwya6tXOL+0m2bdTSpHK9vPK06vEjStDJJjrUkRctuM2XDAEDeI0wK+t0zubj1baC6mY8PwLW8Y+/LMq7o8MnuNAdE3xwr1VFs+glzL693dNFn8laepj707Aux71CVvNsK8tCGspmuU+tb3krMT3xXGCyHucMOzFAWylVYdP44/7Zb3NmebSRF4vHroN9AO9iKmNmdIra5Gbe4hl+5IrYPHBAOh7qArPpL2U0kW9GcSKu/E3uzwnfibh2/LNWjYO1Bc20FwBgTQpJjs31DY8s48qz3lmsqFG4cc8we0VRltLvZJJgU3NlnP0cYEkOTkm3YnG7rnqm090jhQHQa5H6ULje2lGn+ytAe7MsjZ+UIrpuxduQ3cQmgcOpODxDKw4q6nVGHMHWuQ9Mp9/al4fc6mLyWJX085TQENsxd66lbkkUaDxYszfLcqRj2jdtLHEvVQRyI5iZ0MrOUIyGAdQhZTvAanAOcHStHo8uRNJ787Y8ECx/tQ1aNrbL66IKrbjoVeN/ckXge8EZUjmGIrYjBqiOv5Pn7LIvKnv+CTt7lkOUYqe0afHtrJPtCRxhnJHZwHwGlQuy9tCQmKQdXOo9eInX78fvoeTDwODUlXS6Zckb64fifVXJA7Tj41OXltHNE0E8aTRNxRxkZHAqeKnvFRNkuZF8c/DWpmuLEpcMlobjyjU2HsS2slZbOBId7RmBLSMOwuxLY7q8beuI0t5WnkaKPd9Z1Yq4zw3Cuu8ToANSdK0r7pXGHMNupuZx+TiwVQ6466T2IhpzOewGvllsF3kW4vWWSRTmOJfxEB7UB1kf8A4jeQWoEkuIotNyfM2Y+hW1J5oXFyjq8cpQFwod491HjaQL6ofdkAIHMHhwrx06kzDFDzmuYk/NQ9a/luxkedWJUAzgcTk950GT5AVVOkcm/fwJyhhklI7GkIjQ/oiX415Z+NfJ1V+dq0embGSeA1PhXHpLoys0p/KOz68gxJA8gQPKuk9L7zq7OYjILL1YxxzIQmR4Ak+Vc1ArPNMw3jYQ/D41a/RlZdb1caDMjXYmc+7FBE8cY7t+W4cd4jfsqnbSfQDvz8P/ddo/o+bAC2j3RGssjYOOSkqBnngh/069B1PZ1mIo1Tjjie0njWzSlAK+AYFCa1pNqRLxkXyOf2UBhv9pyR53LaaXHuNAM+HWSrUHtTb1pdxy2V0rxPJGw6mdCjPpnMLexKVODlGbBAOlWiGdWGVII7Qc1AdP8AYkdzYzK+hRTLG/Bo5UBKujDVWHaO2gOXW39IBoEWCaFpJYlEcj5HryIN124jiwJ4c6+VeuiPQyylsLOR7VGd7WB2YrkszRoSSeZJJOaUBe6UpQClKUAqH2n0Psrg5ntbeQ+80SFv0sZ+dSplFBKDQFWfolNa+vs64ZQONrcM8tu3HRGYmSA8NVJUY9mtzYXSxJ3a2mRre7VAz28hBJU5G/E49WaPII3l8wDpVgqK6QdHIruMLJvKynejlQ7ssT8nicaqfkeBBFAVrpD0bktJztDZ4AkIAmhJxHcIOCv7rDXdk4qdDlTgc0O0+vkuLrdZOtnlfdb2lCncCtg8QEA8q61srb0sD/Q9o7pl3WMVwF3YrtFBJ9XhHMBq0fDiV00HG9iy70KEgDeXfPi53j/ioCT6Lxf1eDtZQ58ZDvn5tVwY441QLPYa5VOsnKDRU65lVQOQ3MEjxJxW+Oi1txMCseZbLk+JckmtF5i6UkuyMlfTn1SlKXdlh2lZQTACXdJU5Vg+66HtR1IZT4Go8WcqaRX4I7J0jlwPvKUY+ZNaI6O23+7w/wB0n8K+no7bf7vD/cp/CoXk78fJPHDa46vgmtmw3TMf67bLpxW2ydezemIz5GpH/VVZf7Tc3FyPcaRY4j25jgCBh3NkVXLTozanObaA/wDST+FZz0TtP91h/u1H7BXDu34+SRY2lw/gvFnYpEgSJFjQcFRQqjyGlZq5+OiFqPZh3O9GkjP6jCvf+r6D2ZLpPu3dwP2vXayF7HDxH7l8qkxydZeXkvISLAp+zCo3v+48g8qx/RJwdxb27C8NWiZuHJ2iLeea27OxWJAiAhRnjkkknJLE6kkkkk8zUdtvWtIkpodb2ypekS7/ABEWurNIfBRugHzcn82qa8gAyeFTHTG937yTjiMJGOeSBvHA7d58eVdT9GHovEAW8vEBnPrRxHUQDkWHOXv+rwGuTUBaKx0J9Cz3RS42gGiiIytvqsrjkZSNYwfdHreFdut7eOGNURVjjRQAoAVVUDQDkABUT0h6VpbsII0a4u3UmO2QgOw19eRjpFHkau2nHGTpWjD0Ne5PWbTkE5zlbVMi0j4aFONwQRnekzrwVaA2J/SLYK24tykr+5AGuH/RhDGsX+tdzL/ZdnzkHhJcsttH47rb0v8A2/41ZLe2WNQqKqqBgBVCgAcMAVloCpnotcXeP9Izq0ec/RbcMkJ7ppGO/OO71VPNeVerv0Z2LD8FF9GflJbEwsPEL6r+DAjuq1UoDnkuwtpWp/B7l4nJkcW9wByDKfwch4ahkzrpWK62ZtHaCG2lje1gf1ZZJJY2kMZ9pIY4yw3mHq7zkAZyATXSKUBiggVFVEAVVUKoHAKBgAeAFKy0oBSlKAVjmbSslYpxpQH2OMYr3uivMTaV6NAYQSx7q+mHsNfIDjIrMTQFV9IsUb7Lu+tUN1cLyJnQrIgJjZSNQwbGorkOzot0BRyUD4YFdT9KM+NmygflJII/EPPHkfo5rl9txPhQG1Y5dzg4AH857TW68YUFi+ANcnQDxOdK0rCVY1kZzugDJJ7F1Nadtam5brLgeoNUiPsqORccHfmc8OA7ampplbLUSvkZEKI9Ujai6RB/xUcs2PrIoCH8+QqreIzXmLaNxkn6MSMcOvj3uI5cPnUjFx7v5xSPia1I/T4a5bMWX1azf4xRit+ksaqVmWS3J5yKNw6j8qhKDzIqbRvwZP8APFaiZUBUggEEYIIyCOwg8ajrRzaEAEm2kYKVJz1DsVClDyjY6FeRIIwM1VyMJ1rqi9ou4n1FXPomtP4LNHHkZJPGmqsBkkHHzr7D7Pmf3VlDHtNZ5qmCRcvj+eFJF3QW3joCTnTQa8c19P4z+eyorpjc9XZy8t8CPs9s7p+Clj5UBTOgt51m1bN5ACXu98511ffI48wSMHursPpM9Ji7PQxQ4e5ZcgHVYlOgkk7cngvPwrg+zdotb3EVzGoZoZVkCk4BIOgJHAa1p7TvHd3aZy8srFnduLNkeQHIDgMAUB1H0C2clxe3t/M7ySBFjLt9ZpDvNr2qIkGBwDcOFduRs6GqF6DNkdRspZDkG4leY50wuQiY7isYYfeq+R6tmgPqPjQ0GWPdXyQ5OleoW5UBlpSlAKUpQClKUApSlAKUpQGMwCiw4OayUoDw0QNeeoFZaUBzz0wTYis4x9a73iO0RwzN+3d+VUBIwO2rh6W5s3lnH7sNxIR3s0Cg/JvnVPllCgsxAA1JJwAO8mgG2YQbOQ9g3jjmqsCdOfqg1n2aBg/HyrNY38Uq7sckcmBghWDfEA1DsrWjYOTD9STjuD3JewDk3Dt1438K6NctS8mX9Sx5WwUoePBYMUZQawQXysAQRr36eR4Gs2+O0fGtxNM+Y00NwVH9IgBaTrxzGyjvZsBQO07xArbnvUQFmdQBxJOgrDs+A3TpKylYI230DDBmceyxB4IvEZ4nB4DWtk3Rrg15Zdwsedtia7J9ywwphQOfPxwM17pSvnT648lBnNUr0iSLmCLXi0h14YG6vL7TfCrvXMull11l5KeSbsY/NGT+s7DyoCJGmg0qOvYTLII0BZyVRQOJZiABr3kCpAmpj0S7H+lbXgyAViLXDZ5dX7GP+oyV4D9I7I2MtvbwwJ7MUaRjwRQuflW91emBXqleg8omK+NFrmvdKAUpSgFKUoBSlKAUpSgFKUoBSlKAUpSgOOekWbe2s4/2drCngWedz54K/KqftcDfg3tU6w5B4b263V58/nip/pJNv7Sv34/h1Qf9OGFSB55+daTWKzDq3GVI8CMagg8iDg5rqL6WmcTj1Rcfcy3Gx45ADjdcDKyLo6ntDfuOhrJsi9aRWWQDrI2Mb44EgAhgOxlIbHLOOVacL3EHqNGZ1HsyIyB8fbRyBnvBI8OFeXmkgiuLllAeRlKx5yE0WNN8jjx3jj91XsqdVkVKHczcGq+mUoWftNmbo5CSWTeiJ5xsVGe3d9jPlXm26Mb5P9amwOwQ5+PV1q2mw1ky9wTM2frk7mfsp7KjyrbPR235RIh95B1bDwZMEV3DDu6dqWv7I7PqGN1cx3/vSJG16KwIQzK0rDBDSsXwRzCn1VPeAKkL6/SFDJIwVR5kk8AoGrE8gKh9i3ciTm2dzIvVdbGzayKFYIyufr6suG48Qc1q3M3W7QdX4QIgRTw35F3mkx24IUH7LVTVUpW+nLuX5ZEIU+rHsbn+sUzeslq+59uRUkI7kwceDEVK7Pv1mjWVM4YcCMEEHBVhyIIII7RURf36xLk5LE4RB7TseCqOZ/ZxqQ2DYNDAiOQX9Z3xw33YuwHcCxA8KlyqIUtKL5IcLJsvTlNaXg3ZZQqljwUEnwAya491pbLnQuzOfFyWP7a6P01utyzkHOTEfk5w36u8a5zVM0DXvpMIe/T+Ndg/o77C3Ybm8YfjHESZH1I9WIPYWbH5lcW2jISQo1I4Aa5Y8Bj4fGv1d0K2ALKwt7bTMcY3sc5G9aQ+blqAm6UpQClKUApSlAKUpQClKUApSlAKUpQClKUApSsF9cdXG7nQIjN+iCf3UBwJZt955Br1l1cOO8NNJj5YqO2HsdJ4lmlyzsMlt4hgx4qpB9QDhgdlbGxExbwj/hqfMgE/trJbI9uWZEaSF2LMq6vGx9plX6yniQNQeAOas4soRn+p2KWbCydf6T5Rs2szwSLDIxeN9InbVwwBPVyH62gJDdxB75SaFXUqwBVhgg8CDxBqEur4XBjjiDkiWN2YxugRUYMclgNSBu4461tbX2o6MsUQUyMpYs3sogOMkDViTwGnA60vrj6nTVzsY1s/R6ruGvcxRbImiP4GYMnuTKWIHYHUg48QT31uJs+7cD17ePPMK7nHcCVFakezZyMtdShjyVIgo8ih/bW/s3aciSrBPutvg9XIo3d4qMlHXJw2MkEaHB4Yqaayaoct6IISw758Jb/g3tlbHWDeO8zyPjfkfG82OA0ACqMnAArBtjY0EhEkjGNgN3fWTqyR2Hkw1PHhmve39qGCMbgDSyMI41Od3fbOrY+qoBY+GOdRUGxE0eb8PLzkkAOv2F4IvcPnUVFE7ntP+yfKyq8eOpL+iW2ZsSGI9YmXYj8Y7mRsdgYk4HcMCpKq50eiCXNwkQ3YwkRKj2VmbfzgcFJQISB3HnVjqCyLjJxZZqmpwUktbKT6RLrLQRdm9IfH2F/xP8KqJONalelV11l5KeSbsY8FGT+szVBX8uFx2/s51GSFh9FGwPpu1Yt4ZSE/SH449Qjqx5uV07Aa/UFcx9AvRnqLFrpxh7pt4aaiFMhPid5vMV06vQKUpQClKUApSlAKUpQClKUApSlAKUpQClKUAqvekKfc2XfNw/qsw/SRl/fVhqoelmTGybn7XVIfB54kPyY0ByDaU5ig9TAb1EBPAFmVAfLOa2LbY0iqGS4lDHX1iHQ/eUjQH7OK+3lsJEZG4MCD/Ed4418strdUBFdEI4HqyHSOQciGOgbtU61dxFVJuNhm57vilKrx3JDZu0TJvK43JUIDrnI19llPNWGoPiOVa+19lu7LLEV6xVKlW0V0JzgkaqQeB14msdtcLJeb0RDKsJWRlIK72+pRcjiQN845Z769Ntp5HKW8YcKSDI7FUyNCFwCWwdM6DNRODja4186J42xnQpXcbXOz6m0ZuBtJi3c8JU+DFx+yt7Z2y5WlWa4CruZ6uNW3sFhgu7YALYyABoMnU1qDaFxEd54UkUceqc9Z+argBvDeFWGzvEljWSM7yOAQe49x4eFSX2366bCLGoxt9dXJG9I9lvKIniwZIXLhScBgVKkZ5HXIPdWkkd5IMCFYO15HV8d6JGTvHxYVl2ltR5ZWt4GKBMdbKACQSARHHkY3sEEtrjPbw0bnZCIjSCSZXVS3WmeRiCozlt5sMNNQRiu8eF/ptwekRZVmN6qVi3L/ALuWPZmzEgTcTJySzMdWdzxZjzJ+WAOVZ55gis54KpY+AGTWHZdw0kEUjjDPEjMMYwzKCRjlqai+m11uWcg5yER+TH1v1Q1UDVOciQtljxYlz95iWPzNNh7DfaF7Fapn8I+GYfVjGsj8OSg+eKxXc26vedBXY/QF0Q6qB7+RcPONyLI1EIOrajTfYZ8FXtoDqtpaLFGkcYCoihVA4BVAAA8hWalKAUpSgFKUoBSlKAUpSgFKUoBSlKAUpSgFKUoBVX9J9tv7JvB7sXWDxiKyD5pVorDe2iyxvE4BSRGRgeBVgQQfImgPzntAmSWGEMVWTeYlTgkLuYUEagetk47K3n2O8a5gdnxxilYyRuOwFslD2EadorSn2TIo6gkLcWkvVhmzgsmik892SMqfBueKkI+kUY9Wc9RIBqkhwPzG9lx3g/CtDFVM4uFnf3MnOeRCanVvXsb2zLlJIleMbqn6uApUjRlIHAggg+FRUFvLasQIzNFk7pQr1igkndZWIzgniDWXZV0qR3E7ZWJpWkUkEepuoCwXj6zBiBzz316i2pcSDejgVV5dbKVY/morbvmar1epGb9Lkt3+lOtetxv3Mi3s8mkNtID70xWNB3nBLHwAqb2Ps7qIUizvEZLNjG87EsxxyBZjpWhsrbB3xDNGYnYncIYPG+BkhW0IbGTggc8ZqT2hfpDG0rn1VGdNSTwAUcySQAO00vtsm9WeD3Goqqjurs/JVwZLWWYPDK6ySvIrxxs4YOd7B3MlWGd3BxwGK2o9nzXRAlQwwAgsjYMs2NQpAOI0zxB1OMaU6uef15pHiU8IYn3d0ct+QeszduCBWXY8rx3Jt+seRGhMiiRt54yrqp9Y+sVbf5k43dKsT+4hRp8L5Kdf2s8luPMvgsNUb0g329LFCPqKZG7i2VT5B/iKud7eLFG0jnCoCSf3DtJ4Ad9cluZJry53I1Lz3EmiDXAOgXuCqNTwABNZ5rG70L6KttS+WEZEKevM2DgRA6gHkzn1R5nlX6lt4FRFRAFVVCqBoAoGAB3Yquej/oRHsy1EKnekb15pPfkxy7FHADz4k1Z6AUpSgFKUoBSlKAUpSgFKUoBSlKAUpSgFKUoBSlKAUpSgOf8ApG6FvI3021XemVQssQ0M0a53SvLrEyce8DjsqnWd4sqby64OCCMFWHEMDqpHYda7jVW6Rejy3unMylre4PGaHALaYHWoQUlH3hkciKA5ptaw66Jo84JwQeOGUhlJHMZArQg2lLGu7LbSkjOsW7Ih8DvAjzFWq96F7Rg4RxXSj60T9VJjtMUp3fhJURNNImRLa3kZHHetZWHk8asp8jU1V86n+JXvxq70utdjWtbOaeWJ3jMMUbdYA5Uyu4BC6KSEUbxJycnHCtjpdaO8KMilxHMsjIupZQGGg+sQSGx9ms7dJ7VdGmRe58ofgwBr3H0hhb8WXl/5UMsv+Whrmdspy65dzqFEK4enFcEJD0gDjdiimkfhuiJlGftO4CoPE1K7MseoElxcOokcAu2cRxoud1FJ5DJJPMk91Sdta3s/4izkUa/hLoi3TT7BzKdfsDxr7F6G7m6YNtK8G6DnqLVSEHYQ8g445lSdTg1Jdkzu4kRY+HVQ9x7nPtrbUn2ncLa2kbOM5RMY3sflps+wgzoD25OpAHY/Rt6NI9mxmSQiW7kH4SXko49XFnULnieLEZONALF0e6MW1jH1VtEsanUkZLMe13bLMfE1K1XLYpSlAKUpQClKUApSlAKUpQClKUApSlAf/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QSEhQUFRUWFBgXGBYXFBcXFhcVGBkVGRcYFRgXGyYeFxwjGhYWHy8gJCcpLSwsFx4xNTAqNiYrLCkBCQoKDgwOGg8PGiwlHyQsNTYyKiwxNCwsNS8sLCwsLC4vLSwsLCovLCksNTQvLCwpLjQpKSwqLCwsLCksKiwsLP/AABEIANAA8gMBIgACEQEDEQH/xAAcAAEAAgMBAQEAAAAAAAAAAAAABQYDBAcCAQj/xABLEAACAQMBBAYGBAoGCgMAAAABAgMABBEhBRIxQQYTUWFxgQciMlKRoRRCYnIjM0OCkqKxwdHwCCQ0k7KzFRZTVGNzg6PD8aTC0v/EABoBAQADAQEBAAAAAAAAAAAAAAADBAUCAQb/xAAqEQACAgIBAwMDBAMAAAAAAAAAAQIDBBEhEjFBE1GhBRQiIzJxgVJh8P/aAAwDAQACEQMRAD8A7jSlKAUpSgFKUoBSlKAUpSgFKVp7X2vFawvPO4SNBksfkABqxJ0AGpJAFAbZNUfb/pWgiYx2qG7kGQSjBYEI5PMcgnuQNwOcVS+k3S6faBKnfgteUGcPKO24I4D/AIYOPezwGrYWYAGgCjRVAwAO4dlASd10m2jc6yXP0dD+TtkCnHfLJvP5jd8Kjpdlq/41ppf+bcTSfJ3IrcpQGG06M22M9SgOeIyD8Qa2l2Ii+w9wn3Lu4UeQEmBW3bjCistAa0KXEf4q+vF7mlWcf/IVyPAGpC16WbSixvNbXSjk6NbyHs9eMsmfzAPCsFKAs2y/SZbuyx3KvaSMQB12OqZjySZSUPgxU91W4GuUSxKylWAZSMFSAQR2EHQ1hsOksuytfXmsdA0XtSWw9+En2ou2M+zxBAyKA69StLZG2IrqFJ7d1kjcZVl+YIOqkHQg6g6Gt2gFKUoBSlKAUpSgFKUoBSlKAUpSgFKUoBSlKAUpSgMF7epDG8sjBERSzMTgKo1JNcR6QdIZNoT9dJlYUJ+jwnTdHDrZBzkYcPdBxxyTO+k7b/0i4Fih/AwlXn+3No0cfgow5HaU7DVSubpI13nYKO0nFAbEMe8QP5xUoBUPYX7MCY7e4kzwIi3Fx3NKVB8q3ljvG9m2jT/m3Az8I1YfOu1XJ9kRythHu0bVKwjZF43GS2TuEcknzLrn4VmtujVwzANd4yfydui4/TZq79Cz2Ivuqv8AIkwMaV9r6OhcnO+ufKO3H/ir6ehcnK+ufNLc/wDip6Mz37iv3PNK8v0Uul9i8Vu6W2U584nTHwrVuI7yDWW3WVBxe2YswHaYXAbyUsa5dUl4O43Ql2ZuV5kjDAqwBBBBB4EHQg+VYrO9SVBJGwZTwI+YIOoIOhB1FZ6jJTn3RbpXLsa7lC7z24lKzQ54qPZlTOgkCFSeTcD2j9G7O2hHPEk0TB45FDKw4FTw/wDVfmHpP/bbn76f5Ueau/oJ6VmKeTZsjeo+ZYMngwGZIxk8CPWwOav20B3ClKUApSlAKUpQClKUApSsNzdpGu9I6ovvMwUfE0BmpUPadMbKVt2O7tnbsWeMn4Bqlw2eFAfaUqt9KNpSma3srZ+rlnLs8gUM0VvGBvuobTeLNGgJzgsTg4oCdub2OMZkdEHazBR869W12kg3o2V17VYMPiKgrT0f2SNvvCJ5ec1x+HlJ+9Jnd8FwO6ojbuyYrK6sprJEhlnulhkjjUKs8LB2lZ0GATGAZA+MjBH1qAvNam1b8QQSzNwjjdz4Kpb91bdVf0nXG7sq71wXj6oeMrLH/wDegOP2jNudZIcu5Msh7Xc7znwyT5AVk6O7PEu5cSAF5NY869XGfZC9hK6k9/ZWvth923lxx6tgPEjA+ZFWfYtvulRyRAPgAK0MGCbcn4Mr6lZKMYwj5fwWTZey2mbdXQAankB/PKrXB0ZhUYKlj2knPy0FQ21dvRbK2f8ASJRljjdQHDSSv7KDy+ABNctf037UtrpTe24SJiG6loWjfqzzjZtSR2nTIxpyguvlKWk+Cxj40Yx3JbZ0/b2whD66Z3CcEHXdPLXsrV2JZmSXA5DJPIcqtF7Ok9o0iEMjw9YjDgVK76kfI1F3+2INlWJuLg4AwSB7byN7MaDmeXYACTzruOQ1Xz3IpYid3HYmE2OgGuSe3OP2Vo7Q2d1frDVfmK5Tsz+kgzTqJ7VEgJwSjs0iA/W1GHx2YFdrmZZIiVIIZMgjgQRkEVBG2SfLLU6IOPCK5SlK0DMKbtS3EW0cIMCe3Mkijh1kbqofHayvgnnuDsrZrVuX6zaNy/KKOGAeOGlbH94nwrX6R3/U2s0gOGCEL99vVT9Yis2z9z0a9W+hbOaX911s0suhDyuQRzXOEP6IWsFltQ2t5bXIJHVSo5xx3VYbw81LDzryMIoHADAH7gO01q7atZFUM8UqLjGXidRk97AVGSH7EFfaxWrgou6Qw3Rgg5B04gjjWWvQKUpQClKUApSlAV/pj0sWyiG6hmuJMrBbpq8rga4A1CKNWbkPEVSdmbFeeQTbTs72WQnPWPHA0cXPEMIlZo1HchY4ySTUv0K2jFK11tW5eNWkJEUjkKIrJGYRKCx03sdYx0yXHYKtVr0ot5QDG5dTwZY5GQ94cLukd+aAjz0Msp0x1asvYyLp3FWXTwIqsbX6Pf6PYCwnuElbVbaFTMrAe9A2Y0TTG9mMd+a6WrZ1FeIrdVLEAAscseZPDU+GlAUnY3Sna27u3OymLcnjuIFDd7o0hKcuBbnUz0c2HKskt3dFDczBVITJSGFCSkKE6tgszM2BkngAAKsNKAr/AEo6WpaAKFaSViFSNRlnc+yijmx49gGpIFanRbo3N1rX1+we6dd1Iwcx2sR1McfvOdN5+eABoNdC9ZY9vQPJ7MkEsMRI0WYiF9DyLRxyDP2cc9b1QCqN6X58WUUefxt1CPEITKf8urzXNPTBPmSxi+1NLj7iLGP840Bz3ai7wiT35ox5Bt9vkhq57HTie0gfz8ap+N66gX3RJJ8AEH+YaumzV/B+JP8AD91auJHVTfuzC+oS3fFeyIT+kBt94bvZ4TXqf6wFPslw67u8OfsEfnGqB6SPSQ213hLQrCIVcAB98kuV3iTujT1VwMdvbXQPTXsGS8tre9hUuYFaOdVGWVTgh8DXdBBz94dhrnPQDoDLtG4UbrLbqQZpiMKqDiFY6FjwA78nQVltNPTNuMlKO0fojoe+7sexDfXtrdPEOqj/AAnNc69OPSYR7UsIpF34bfcuHj5SFpMEFToSEj0z757833a+1gzIsQxHFjdHIlcYPgAMDzrln9IfZrfS7e8AzFLbhAddHRnYg8hlXXHbhuypJ1uEU35IarlZOSXghvTB02tdpTwPaxsBHGVeRkCs+SCq4GuF14+8a7v0BmP+hrMtx+iIPLdwvyxX5a6N9H5b25jtoVJaRgM40VfrO3coya/V8saQwxWsXsRIqDwQBVHwFcwj1S0SWz6YtmpSlR/SLaHUWlxNzjhdh3sFO6PjitJvS2ZKW3oqmw5N9ZZ/9tcSyA9qb5SP9RFqC9Il5iOGEH23Lkdqxj/9Mh8qsmyrPqoIovcjVfMAA/OqF00vOsvGGdIkVPzj67f4lH5tZTNlLRLeiK4t02ov0gLvNEywM3srNkFuI0YpkA9xHOv0JJEGGGAIPEEZB8Qa/JD8M6jGuQcEEaggjgR211L0Y+leSTFtces4GFY8JBgnGfqvhSccCASMUPS6S7Pj2ZeW7wAxWty5gliUnqY52GYJET2YslWjO7gEyLnWrpUZdWsN9bNG43o5BgjgwIOQQRwZSAQRwIBqEk2btZI+qiurR8aLNLDJ1u7jTfCtuF/tYAPu0Babm6SNS8jKijizMFA8SarUvpNsQcJI83fBBNMvZ7UaFfnVcseiUiSh9rxtdneGLgSmWJDyZrdlXqB3oCBxJGprosFska+ooAA4KP4caAhNn+kKylkEXWmORvZSeOSBm7k61V3j4Zqx1WOkdtc3KGJbO0kiIO8LqYgnswkcbgeO9kdlRPRfaF1YOLXaKgQyOFtphKZlUnhbyyMqt3IzDX2SScZAvtK+ZpQHKvR10aRrmXrfwsdrPcQ2qOAVjSKUoG3eBkySN467qrwya6tXOL+0m2bdTSpHK9vPK06vEjStDJJjrUkRctuM2XDAEDeI0wK+t0zubj1baC6mY8PwLW8Y+/LMq7o8MnuNAdE3xwr1VFs+glzL693dNFn8laepj707Aux71CVvNsK8tCGspmuU+tb3krMT3xXGCyHucMOzFAWylVYdP44/7Zb3NmebSRF4vHroN9AO9iKmNmdIra5Gbe4hl+5IrYPHBAOh7qArPpL2U0kW9GcSKu/E3uzwnfibh2/LNWjYO1Bc20FwBgTQpJjs31DY8s48qz3lmsqFG4cc8we0VRltLvZJJgU3NlnP0cYEkOTkm3YnG7rnqm090jhQHQa5H6ULje2lGn+ytAe7MsjZ+UIrpuxduQ3cQmgcOpODxDKw4q6nVGHMHWuQ9Mp9/al4fc6mLyWJX085TQENsxd66lbkkUaDxYszfLcqRj2jdtLHEvVQRyI5iZ0MrOUIyGAdQhZTvAanAOcHStHo8uRNJ787Y8ECx/tQ1aNrbL66IKrbjoVeN/ckXge8EZUjmGIrYjBqiOv5Pn7LIvKnv+CTt7lkOUYqe0afHtrJPtCRxhnJHZwHwGlQuy9tCQmKQdXOo9eInX78fvoeTDwODUlXS6Zckb64fifVXJA7Tj41OXltHNE0E8aTRNxRxkZHAqeKnvFRNkuZF8c/DWpmuLEpcMlobjyjU2HsS2slZbOBId7RmBLSMOwuxLY7q8beuI0t5WnkaKPd9Z1Yq4zw3Cuu8ToANSdK0r7pXGHMNupuZx+TiwVQ6466T2IhpzOewGvllsF3kW4vWWSRTmOJfxEB7UB1kf8A4jeQWoEkuIotNyfM2Y+hW1J5oXFyjq8cpQFwod491HjaQL6ofdkAIHMHhwrx06kzDFDzmuYk/NQ9a/luxkedWJUAzgcTk950GT5AVVOkcm/fwJyhhklI7GkIjQ/oiX415Z+NfJ1V+dq0embGSeA1PhXHpLoys0p/KOz68gxJA8gQPKuk9L7zq7OYjILL1YxxzIQmR4Ak+Vc1ArPNMw3jYQ/D41a/RlZdb1caDMjXYmc+7FBE8cY7t+W4cd4jfsqnbSfQDvz8P/ddo/o+bAC2j3RGssjYOOSkqBnngh/069B1PZ1mIo1Tjjie0njWzSlAK+AYFCa1pNqRLxkXyOf2UBhv9pyR53LaaXHuNAM+HWSrUHtTb1pdxy2V0rxPJGw6mdCjPpnMLexKVODlGbBAOlWiGdWGVII7Qc1AdP8AYkdzYzK+hRTLG/Bo5UBKujDVWHaO2gOXW39IBoEWCaFpJYlEcj5HryIN124jiwJ4c6+VeuiPQyylsLOR7VGd7WB2YrkszRoSSeZJJOaUBe6UpQClKUAqH2n0Psrg5ntbeQ+80SFv0sZ+dSplFBKDQFWfolNa+vs64ZQONrcM8tu3HRGYmSA8NVJUY9mtzYXSxJ3a2mRre7VAz28hBJU5G/E49WaPII3l8wDpVgqK6QdHIruMLJvKynejlQ7ssT8nicaqfkeBBFAVrpD0bktJztDZ4AkIAmhJxHcIOCv7rDXdk4qdDlTgc0O0+vkuLrdZOtnlfdb2lCncCtg8QEA8q61srb0sD/Q9o7pl3WMVwF3YrtFBJ9XhHMBq0fDiV00HG9iy70KEgDeXfPi53j/ioCT6Lxf1eDtZQ58ZDvn5tVwY441QLPYa5VOsnKDRU65lVQOQ3MEjxJxW+Oi1txMCseZbLk+JckmtF5i6UkuyMlfTn1SlKXdlh2lZQTACXdJU5Vg+66HtR1IZT4Go8WcqaRX4I7J0jlwPvKUY+ZNaI6O23+7w/wB0n8K+no7bf7vD/cp/CoXk78fJPHDa46vgmtmw3TMf67bLpxW2ydezemIz5GpH/VVZf7Tc3FyPcaRY4j25jgCBh3NkVXLTozanObaA/wDST+FZz0TtP91h/u1H7BXDu34+SRY2lw/gvFnYpEgSJFjQcFRQqjyGlZq5+OiFqPZh3O9GkjP6jCvf+r6D2ZLpPu3dwP2vXayF7HDxH7l8qkxydZeXkvISLAp+zCo3v+48g8qx/RJwdxb27C8NWiZuHJ2iLeea27OxWJAiAhRnjkkknJLE6kkkkk8zUdtvWtIkpodb2ypekS7/ABEWurNIfBRugHzcn82qa8gAyeFTHTG937yTjiMJGOeSBvHA7d58eVdT9GHovEAW8vEBnPrRxHUQDkWHOXv+rwGuTUBaKx0J9Cz3RS42gGiiIytvqsrjkZSNYwfdHreFdut7eOGNURVjjRQAoAVVUDQDkABUT0h6VpbsII0a4u3UmO2QgOw19eRjpFHkau2nHGTpWjD0Ne5PWbTkE5zlbVMi0j4aFONwQRnekzrwVaA2J/SLYK24tykr+5AGuH/RhDGsX+tdzL/ZdnzkHhJcsttH47rb0v8A2/41ZLe2WNQqKqqBgBVCgAcMAVloCpnotcXeP9Izq0ec/RbcMkJ7ppGO/OO71VPNeVerv0Z2LD8FF9GflJbEwsPEL6r+DAjuq1UoDnkuwtpWp/B7l4nJkcW9wByDKfwch4ahkzrpWK62ZtHaCG2lje1gf1ZZJJY2kMZ9pIY4yw3mHq7zkAZyATXSKUBiggVFVEAVVUKoHAKBgAeAFKy0oBSlKAVjmbSslYpxpQH2OMYr3uivMTaV6NAYQSx7q+mHsNfIDjIrMTQFV9IsUb7Lu+tUN1cLyJnQrIgJjZSNQwbGorkOzot0BRyUD4YFdT9KM+NmygflJII/EPPHkfo5rl9txPhQG1Y5dzg4AH857TW68YUFi+ANcnQDxOdK0rCVY1kZzugDJJ7F1Nadtam5brLgeoNUiPsqORccHfmc8OA7ampplbLUSvkZEKI9Ujai6RB/xUcs2PrIoCH8+QqreIzXmLaNxkn6MSMcOvj3uI5cPnUjFx7v5xSPia1I/T4a5bMWX1azf4xRit+ksaqVmWS3J5yKNw6j8qhKDzIqbRvwZP8APFaiZUBUggEEYIIyCOwg8ajrRzaEAEm2kYKVJz1DsVClDyjY6FeRIIwM1VyMJ1rqi9ou4n1FXPomtP4LNHHkZJPGmqsBkkHHzr7D7Pmf3VlDHtNZ5qmCRcvj+eFJF3QW3joCTnTQa8c19P4z+eyorpjc9XZy8t8CPs9s7p+Clj5UBTOgt51m1bN5ACXu98511ffI48wSMHursPpM9Ji7PQxQ4e5ZcgHVYlOgkk7cngvPwrg+zdotb3EVzGoZoZVkCk4BIOgJHAa1p7TvHd3aZy8srFnduLNkeQHIDgMAUB1H0C2clxe3t/M7ySBFjLt9ZpDvNr2qIkGBwDcOFduRs6GqF6DNkdRspZDkG4leY50wuQiY7isYYfeq+R6tmgPqPjQ0GWPdXyQ5OleoW5UBlpSlAKUpQClKUApSlAKUpQGMwCiw4OayUoDw0QNeeoFZaUBzz0wTYis4x9a73iO0RwzN+3d+VUBIwO2rh6W5s3lnH7sNxIR3s0Cg/JvnVPllCgsxAA1JJwAO8mgG2YQbOQ9g3jjmqsCdOfqg1n2aBg/HyrNY38Uq7sckcmBghWDfEA1DsrWjYOTD9STjuD3JewDk3Dt1438K6NctS8mX9Sx5WwUoePBYMUZQawQXysAQRr36eR4Gs2+O0fGtxNM+Y00NwVH9IgBaTrxzGyjvZsBQO07xArbnvUQFmdQBxJOgrDs+A3TpKylYI230DDBmceyxB4IvEZ4nB4DWtk3Rrg15Zdwsedtia7J9ywwphQOfPxwM17pSvnT648lBnNUr0iSLmCLXi0h14YG6vL7TfCrvXMull11l5KeSbsY/NGT+s7DyoCJGmg0qOvYTLII0BZyVRQOJZiABr3kCpAmpj0S7H+lbXgyAViLXDZ5dX7GP+oyV4D9I7I2MtvbwwJ7MUaRjwRQuflW91emBXqleg8omK+NFrmvdKAUpSgFKUoBSlKAUpSgFKUoBSlKAUpSgOOekWbe2s4/2drCngWedz54K/KqftcDfg3tU6w5B4b263V58/nip/pJNv7Sv34/h1Qf9OGFSB55+daTWKzDq3GVI8CMagg8iDg5rqL6WmcTj1Rcfcy3Gx45ADjdcDKyLo6ntDfuOhrJsi9aRWWQDrI2Mb44EgAhgOxlIbHLOOVacL3EHqNGZ1HsyIyB8fbRyBnvBI8OFeXmkgiuLllAeRlKx5yE0WNN8jjx3jj91XsqdVkVKHczcGq+mUoWftNmbo5CSWTeiJ5xsVGe3d9jPlXm26Mb5P9amwOwQ5+PV1q2mw1ky9wTM2frk7mfsp7KjyrbPR235RIh95B1bDwZMEV3DDu6dqWv7I7PqGN1cx3/vSJG16KwIQzK0rDBDSsXwRzCn1VPeAKkL6/SFDJIwVR5kk8AoGrE8gKh9i3ciTm2dzIvVdbGzayKFYIyufr6suG48Qc1q3M3W7QdX4QIgRTw35F3mkx24IUH7LVTVUpW+nLuX5ZEIU+rHsbn+sUzeslq+59uRUkI7kwceDEVK7Pv1mjWVM4YcCMEEHBVhyIIII7RURf36xLk5LE4RB7TseCqOZ/ZxqQ2DYNDAiOQX9Z3xw33YuwHcCxA8KlyqIUtKL5IcLJsvTlNaXg3ZZQqljwUEnwAya491pbLnQuzOfFyWP7a6P01utyzkHOTEfk5w36u8a5zVM0DXvpMIe/T+Ndg/o77C3Ybm8YfjHESZH1I9WIPYWbH5lcW2jISQo1I4Aa5Y8Bj4fGv1d0K2ALKwt7bTMcY3sc5G9aQ+blqAm6UpQClKUApSlAKUpQClKUApSlAKUpQClKUApSsF9cdXG7nQIjN+iCf3UBwJZt955Br1l1cOO8NNJj5YqO2HsdJ4lmlyzsMlt4hgx4qpB9QDhgdlbGxExbwj/hqfMgE/trJbI9uWZEaSF2LMq6vGx9plX6yniQNQeAOas4soRn+p2KWbCydf6T5Rs2szwSLDIxeN9InbVwwBPVyH62gJDdxB75SaFXUqwBVhgg8CDxBqEur4XBjjiDkiWN2YxugRUYMclgNSBu4461tbX2o6MsUQUyMpYs3sogOMkDViTwGnA60vrj6nTVzsY1s/R6ruGvcxRbImiP4GYMnuTKWIHYHUg48QT31uJs+7cD17ePPMK7nHcCVFakezZyMtdShjyVIgo8ih/bW/s3aciSrBPutvg9XIo3d4qMlHXJw2MkEaHB4Yqaayaoct6IISw758Jb/g3tlbHWDeO8zyPjfkfG82OA0ACqMnAArBtjY0EhEkjGNgN3fWTqyR2Hkw1PHhmve39qGCMbgDSyMI41Od3fbOrY+qoBY+GOdRUGxE0eb8PLzkkAOv2F4IvcPnUVFE7ntP+yfKyq8eOpL+iW2ZsSGI9YmXYj8Y7mRsdgYk4HcMCpKq50eiCXNwkQ3YwkRKj2VmbfzgcFJQISB3HnVjqCyLjJxZZqmpwUktbKT6RLrLQRdm9IfH2F/xP8KqJONalelV11l5KeSbsY8FGT+szVBX8uFx2/s51GSFh9FGwPpu1Yt4ZSE/SH449Qjqx5uV07Aa/UFcx9AvRnqLFrpxh7pt4aaiFMhPid5vMV06vQKUpQClKUApSlAKUpQClKUApSlAKUpQClKUAqvekKfc2XfNw/qsw/SRl/fVhqoelmTGybn7XVIfB54kPyY0ByDaU5ig9TAb1EBPAFmVAfLOa2LbY0iqGS4lDHX1iHQ/eUjQH7OK+3lsJEZG4MCD/Ed4418strdUBFdEI4HqyHSOQciGOgbtU61dxFVJuNhm57vilKrx3JDZu0TJvK43JUIDrnI19llPNWGoPiOVa+19lu7LLEV6xVKlW0V0JzgkaqQeB14msdtcLJeb0RDKsJWRlIK72+pRcjiQN845Z769Ntp5HKW8YcKSDI7FUyNCFwCWwdM6DNRODja4186J42xnQpXcbXOz6m0ZuBtJi3c8JU+DFx+yt7Z2y5WlWa4CruZ6uNW3sFhgu7YALYyABoMnU1qDaFxEd54UkUceqc9Z+argBvDeFWGzvEljWSM7yOAQe49x4eFSX2366bCLGoxt9dXJG9I9lvKIniwZIXLhScBgVKkZ5HXIPdWkkd5IMCFYO15HV8d6JGTvHxYVl2ltR5ZWt4GKBMdbKACQSARHHkY3sEEtrjPbw0bnZCIjSCSZXVS3WmeRiCozlt5sMNNQRiu8eF/ptwekRZVmN6qVi3L/ALuWPZmzEgTcTJySzMdWdzxZjzJ+WAOVZ55gis54KpY+AGTWHZdw0kEUjjDPEjMMYwzKCRjlqai+m11uWcg5yER+TH1v1Q1UDVOciQtljxYlz95iWPzNNh7DfaF7Fapn8I+GYfVjGsj8OSg+eKxXc26vedBXY/QF0Q6qB7+RcPONyLI1EIOrajTfYZ8FXtoDqtpaLFGkcYCoihVA4BVAAA8hWalKAUpSgFKUoBSlKAUpSgFKUoBSlKAUpSgFKUoBVX9J9tv7JvB7sXWDxiKyD5pVorDe2iyxvE4BSRGRgeBVgQQfImgPzntAmSWGEMVWTeYlTgkLuYUEagetk47K3n2O8a5gdnxxilYyRuOwFslD2EadorSn2TIo6gkLcWkvVhmzgsmik892SMqfBueKkI+kUY9Wc9RIBqkhwPzG9lx3g/CtDFVM4uFnf3MnOeRCanVvXsb2zLlJIleMbqn6uApUjRlIHAggg+FRUFvLasQIzNFk7pQr1igkndZWIzgniDWXZV0qR3E7ZWJpWkUkEepuoCwXj6zBiBzz316i2pcSDejgVV5dbKVY/morbvmar1epGb9Lkt3+lOtetxv3Mi3s8mkNtID70xWNB3nBLHwAqb2Ps7qIUizvEZLNjG87EsxxyBZjpWhsrbB3xDNGYnYncIYPG+BkhW0IbGTggc8ZqT2hfpDG0rn1VGdNSTwAUcySQAO00vtsm9WeD3Goqqjurs/JVwZLWWYPDK6ySvIrxxs4YOd7B3MlWGd3BxwGK2o9nzXRAlQwwAgsjYMs2NQpAOI0zxB1OMaU6uef15pHiU8IYn3d0ct+QeszduCBWXY8rx3Jt+seRGhMiiRt54yrqp9Y+sVbf5k43dKsT+4hRp8L5Kdf2s8luPMvgsNUb0g329LFCPqKZG7i2VT5B/iKud7eLFG0jnCoCSf3DtJ4Ad9cluZJry53I1Lz3EmiDXAOgXuCqNTwABNZ5rG70L6KttS+WEZEKevM2DgRA6gHkzn1R5nlX6lt4FRFRAFVVCqBoAoGAB3Yquej/oRHsy1EKnekb15pPfkxy7FHADz4k1Z6AUpSgFKUoBSlKAUpSgFKUoBSlKAUpSgFKUoBSlKAUpSgOf8ApG6FvI3021XemVQssQ0M0a53SvLrEyce8DjsqnWd4sqby64OCCMFWHEMDqpHYda7jVW6Rejy3unMylre4PGaHALaYHWoQUlH3hkciKA5ptaw66Jo84JwQeOGUhlJHMZArQg2lLGu7LbSkjOsW7Ih8DvAjzFWq96F7Rg4RxXSj60T9VJjtMUp3fhJURNNImRLa3kZHHetZWHk8asp8jU1V86n+JXvxq70utdjWtbOaeWJ3jMMUbdYA5Uyu4BC6KSEUbxJycnHCtjpdaO8KMilxHMsjIupZQGGg+sQSGx9ms7dJ7VdGmRe58ofgwBr3H0hhb8WXl/5UMsv+Whrmdspy65dzqFEK4enFcEJD0gDjdiimkfhuiJlGftO4CoPE1K7MseoElxcOokcAu2cRxoud1FJ5DJJPMk91Sdta3s/4izkUa/hLoi3TT7BzKdfsDxr7F6G7m6YNtK8G6DnqLVSEHYQ8g445lSdTg1Jdkzu4kRY+HVQ9x7nPtrbUn2ncLa2kbOM5RMY3sflps+wgzoD25OpAHY/Rt6NI9mxmSQiW7kH4SXko49XFnULnieLEZONALF0e6MW1jH1VtEsanUkZLMe13bLMfE1K1XLYpSlAKUpQClKUApSlAKUpQClKUApSlAf/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hQSERQSEhQUFRUWFBgXGBYXFBcXFhcVGBkVGRcYFRgXGyYeFxwjGhYWHy8gJCcpLSwsFx4xNTAqNiYrLCkBCQoKDgwOGg8PGiwlHyQsNTYyKiwxNCwsNS8sLCwsLC4vLSwsLCovLCksNTQvLCwpLjQpKSwqLCwsLCksKiwsLP/AABEIANAA8gMBIgACEQEDEQH/xAAcAAEAAgMBAQEAAAAAAAAAAAAABQYDBAcCAQj/xABLEAACAQMBBAYGBAoGCgMAAAABAgMABBEhBRIxQQYTUWFxgQciMlKRoRRCYnIjM0OCkqKxwdHwCCQ0k7KzFRZTVGNzg6PD8aTC0v/EABoBAQADAQEBAAAAAAAAAAAAAAADBAUCAQb/xAAqEQACAgIBAwMDBAMAAAAAAAAAAQIDBBEhEjFBE1GhBRQiIzJxgVJh8P/aAAwDAQACEQMRAD8A7jSlKAUpSgFKUoBSlKAUpSgFKVp7X2vFawvPO4SNBksfkABqxJ0AGpJAFAbZNUfb/pWgiYx2qG7kGQSjBYEI5PMcgnuQNwOcVS+k3S6faBKnfgteUGcPKO24I4D/AIYOPezwGrYWYAGgCjRVAwAO4dlASd10m2jc6yXP0dD+TtkCnHfLJvP5jd8Kjpdlq/41ppf+bcTSfJ3IrcpQGG06M22M9SgOeIyD8Qa2l2Ii+w9wn3Lu4UeQEmBW3bjCistAa0KXEf4q+vF7mlWcf/IVyPAGpC16WbSixvNbXSjk6NbyHs9eMsmfzAPCsFKAs2y/SZbuyx3KvaSMQB12OqZjySZSUPgxU91W4GuUSxKylWAZSMFSAQR2EHQ1hsOksuytfXmsdA0XtSWw9+En2ou2M+zxBAyKA69StLZG2IrqFJ7d1kjcZVl+YIOqkHQg6g6Gt2gFKUoBSlKAUpSgFKUoBSlKAUpSgFKUoBSlKAUpSgMF7epDG8sjBERSzMTgKo1JNcR6QdIZNoT9dJlYUJ+jwnTdHDrZBzkYcPdBxxyTO+k7b/0i4Fih/AwlXn+3No0cfgow5HaU7DVSubpI13nYKO0nFAbEMe8QP5xUoBUPYX7MCY7e4kzwIi3Fx3NKVB8q3ljvG9m2jT/m3Az8I1YfOu1XJ9kRythHu0bVKwjZF43GS2TuEcknzLrn4VmtujVwzANd4yfydui4/TZq79Cz2Ivuqv8AIkwMaV9r6OhcnO+ufKO3H/ir6ehcnK+ufNLc/wDip6Mz37iv3PNK8v0Uul9i8Vu6W2U584nTHwrVuI7yDWW3WVBxe2YswHaYXAbyUsa5dUl4O43Ql2ZuV5kjDAqwBBBBB4EHQg+VYrO9SVBJGwZTwI+YIOoIOhB1FZ6jJTn3RbpXLsa7lC7z24lKzQ54qPZlTOgkCFSeTcD2j9G7O2hHPEk0TB45FDKw4FTw/wDVfmHpP/bbn76f5Ueau/oJ6VmKeTZsjeo+ZYMngwGZIxk8CPWwOav20B3ClKUApSlAKUpQClKUApSsNzdpGu9I6ovvMwUfE0BmpUPadMbKVt2O7tnbsWeMn4Bqlw2eFAfaUqt9KNpSma3srZ+rlnLs8gUM0VvGBvuobTeLNGgJzgsTg4oCdub2OMZkdEHazBR869W12kg3o2V17VYMPiKgrT0f2SNvvCJ5ec1x+HlJ+9Jnd8FwO6ojbuyYrK6sprJEhlnulhkjjUKs8LB2lZ0GATGAZA+MjBH1qAvNam1b8QQSzNwjjdz4Kpb91bdVf0nXG7sq71wXj6oeMrLH/wDegOP2jNudZIcu5Msh7Xc7znwyT5AVk6O7PEu5cSAF5NY869XGfZC9hK6k9/ZWvth923lxx6tgPEjA+ZFWfYtvulRyRAPgAK0MGCbcn4Mr6lZKMYwj5fwWTZey2mbdXQAankB/PKrXB0ZhUYKlj2knPy0FQ21dvRbK2f8ASJRljjdQHDSSv7KDy+ABNctf037UtrpTe24SJiG6loWjfqzzjZtSR2nTIxpyguvlKWk+Cxj40Yx3JbZ0/b2whD66Z3CcEHXdPLXsrV2JZmSXA5DJPIcqtF7Ok9o0iEMjw9YjDgVK76kfI1F3+2INlWJuLg4AwSB7byN7MaDmeXYACTzruOQ1Xz3IpYid3HYmE2OgGuSe3OP2Vo7Q2d1frDVfmK5Tsz+kgzTqJ7VEgJwSjs0iA/W1GHx2YFdrmZZIiVIIZMgjgQRkEVBG2SfLLU6IOPCK5SlK0DMKbtS3EW0cIMCe3Mkijh1kbqofHayvgnnuDsrZrVuX6zaNy/KKOGAeOGlbH94nwrX6R3/U2s0gOGCEL99vVT9Yis2z9z0a9W+hbOaX911s0suhDyuQRzXOEP6IWsFltQ2t5bXIJHVSo5xx3VYbw81LDzryMIoHADAH7gO01q7atZFUM8UqLjGXidRk97AVGSH7EFfaxWrgou6Qw3Rgg5B04gjjWWvQKUpQClKUApSlAV/pj0sWyiG6hmuJMrBbpq8rga4A1CKNWbkPEVSdmbFeeQTbTs72WQnPWPHA0cXPEMIlZo1HchY4ySTUv0K2jFK11tW5eNWkJEUjkKIrJGYRKCx03sdYx0yXHYKtVr0ot5QDG5dTwZY5GQ94cLukd+aAjz0Msp0x1asvYyLp3FWXTwIqsbX6Pf6PYCwnuElbVbaFTMrAe9A2Y0TTG9mMd+a6WrZ1FeIrdVLEAAscseZPDU+GlAUnY3Sna27u3OymLcnjuIFDd7o0hKcuBbnUz0c2HKskt3dFDczBVITJSGFCSkKE6tgszM2BkngAAKsNKAr/AEo6WpaAKFaSViFSNRlnc+yijmx49gGpIFanRbo3N1rX1+we6dd1Iwcx2sR1McfvOdN5+eABoNdC9ZY9vQPJ7MkEsMRI0WYiF9DyLRxyDP2cc9b1QCqN6X58WUUefxt1CPEITKf8urzXNPTBPmSxi+1NLj7iLGP840Bz3ai7wiT35ox5Bt9vkhq57HTie0gfz8ap+N66gX3RJJ8AEH+YaumzV/B+JP8AD91auJHVTfuzC+oS3fFeyIT+kBt94bvZ4TXqf6wFPslw67u8OfsEfnGqB6SPSQ213hLQrCIVcAB98kuV3iTujT1VwMdvbXQPTXsGS8tre9hUuYFaOdVGWVTgh8DXdBBz94dhrnPQDoDLtG4UbrLbqQZpiMKqDiFY6FjwA78nQVltNPTNuMlKO0fojoe+7sexDfXtrdPEOqj/AAnNc69OPSYR7UsIpF34bfcuHj5SFpMEFToSEj0z757833a+1gzIsQxHFjdHIlcYPgAMDzrln9IfZrfS7e8AzFLbhAddHRnYg8hlXXHbhuypJ1uEU35IarlZOSXghvTB02tdpTwPaxsBHGVeRkCs+SCq4GuF14+8a7v0BmP+hrMtx+iIPLdwvyxX5a6N9H5b25jtoVJaRgM40VfrO3coya/V8saQwxWsXsRIqDwQBVHwFcwj1S0SWz6YtmpSlR/SLaHUWlxNzjhdh3sFO6PjitJvS2ZKW3oqmw5N9ZZ/9tcSyA9qb5SP9RFqC9Il5iOGEH23Lkdqxj/9Mh8qsmyrPqoIovcjVfMAA/OqF00vOsvGGdIkVPzj67f4lH5tZTNlLRLeiK4t02ov0gLvNEywM3srNkFuI0YpkA9xHOv0JJEGGGAIPEEZB8Qa/JD8M6jGuQcEEaggjgR211L0Y+leSTFtces4GFY8JBgnGfqvhSccCASMUPS6S7Pj2ZeW7wAxWty5gliUnqY52GYJET2YslWjO7gEyLnWrpUZdWsN9bNG43o5BgjgwIOQQRwZSAQRwIBqEk2btZI+qiurR8aLNLDJ1u7jTfCtuF/tYAPu0Babm6SNS8jKijizMFA8SarUvpNsQcJI83fBBNMvZ7UaFfnVcseiUiSh9rxtdneGLgSmWJDyZrdlXqB3oCBxJGprosFska+ooAA4KP4caAhNn+kKylkEXWmORvZSeOSBm7k61V3j4Zqx1WOkdtc3KGJbO0kiIO8LqYgnswkcbgeO9kdlRPRfaF1YOLXaKgQyOFtphKZlUnhbyyMqt3IzDX2SScZAvtK+ZpQHKvR10aRrmXrfwsdrPcQ2qOAVjSKUoG3eBkySN467qrwya6tXOL+0m2bdTSpHK9vPK06vEjStDJJjrUkRctuM2XDAEDeI0wK+t0zubj1baC6mY8PwLW8Y+/LMq7o8MnuNAdE3xwr1VFs+glzL693dNFn8laepj707Aux71CVvNsK8tCGspmuU+tb3krMT3xXGCyHucMOzFAWylVYdP44/7Zb3NmebSRF4vHroN9AO9iKmNmdIra5Gbe4hl+5IrYPHBAOh7qArPpL2U0kW9GcSKu/E3uzwnfibh2/LNWjYO1Bc20FwBgTQpJjs31DY8s48qz3lmsqFG4cc8we0VRltLvZJJgU3NlnP0cYEkOTkm3YnG7rnqm090jhQHQa5H6ULje2lGn+ytAe7MsjZ+UIrpuxduQ3cQmgcOpODxDKw4q6nVGHMHWuQ9Mp9/al4fc6mLyWJX085TQENsxd66lbkkUaDxYszfLcqRj2jdtLHEvVQRyI5iZ0MrOUIyGAdQhZTvAanAOcHStHo8uRNJ787Y8ECx/tQ1aNrbL66IKrbjoVeN/ckXge8EZUjmGIrYjBqiOv5Pn7LIvKnv+CTt7lkOUYqe0afHtrJPtCRxhnJHZwHwGlQuy9tCQmKQdXOo9eInX78fvoeTDwODUlXS6Zckb64fifVXJA7Tj41OXltHNE0E8aTRNxRxkZHAqeKnvFRNkuZF8c/DWpmuLEpcMlobjyjU2HsS2slZbOBId7RmBLSMOwuxLY7q8beuI0t5WnkaKPd9Z1Yq4zw3Cuu8ToANSdK0r7pXGHMNupuZx+TiwVQ6466T2IhpzOewGvllsF3kW4vWWSRTmOJfxEB7UB1kf8A4jeQWoEkuIotNyfM2Y+hW1J5oXFyjq8cpQFwod491HjaQL6ofdkAIHMHhwrx06kzDFDzmuYk/NQ9a/luxkedWJUAzgcTk950GT5AVVOkcm/fwJyhhklI7GkIjQ/oiX415Z+NfJ1V+dq0embGSeA1PhXHpLoys0p/KOz68gxJA8gQPKuk9L7zq7OYjILL1YxxzIQmR4Ak+Vc1ArPNMw3jYQ/D41a/RlZdb1caDMjXYmc+7FBE8cY7t+W4cd4jfsqnbSfQDvz8P/ddo/o+bAC2j3RGssjYOOSkqBnngh/069B1PZ1mIo1Tjjie0njWzSlAK+AYFCa1pNqRLxkXyOf2UBhv9pyR53LaaXHuNAM+HWSrUHtTb1pdxy2V0rxPJGw6mdCjPpnMLexKVODlGbBAOlWiGdWGVII7Qc1AdP8AYkdzYzK+hRTLG/Bo5UBKujDVWHaO2gOXW39IBoEWCaFpJYlEcj5HryIN124jiwJ4c6+VeuiPQyylsLOR7VGd7WB2YrkszRoSSeZJJOaUBe6UpQClKUAqH2n0Psrg5ntbeQ+80SFv0sZ+dSplFBKDQFWfolNa+vs64ZQONrcM8tu3HRGYmSA8NVJUY9mtzYXSxJ3a2mRre7VAz28hBJU5G/E49WaPII3l8wDpVgqK6QdHIruMLJvKynejlQ7ssT8nicaqfkeBBFAVrpD0bktJztDZ4AkIAmhJxHcIOCv7rDXdk4qdDlTgc0O0+vkuLrdZOtnlfdb2lCncCtg8QEA8q61srb0sD/Q9o7pl3WMVwF3YrtFBJ9XhHMBq0fDiV00HG9iy70KEgDeXfPi53j/ioCT6Lxf1eDtZQ58ZDvn5tVwY441QLPYa5VOsnKDRU65lVQOQ3MEjxJxW+Oi1txMCseZbLk+JckmtF5i6UkuyMlfTn1SlKXdlh2lZQTACXdJU5Vg+66HtR1IZT4Go8WcqaRX4I7J0jlwPvKUY+ZNaI6O23+7w/wB0n8K+no7bf7vD/cp/CoXk78fJPHDa46vgmtmw3TMf67bLpxW2ydezemIz5GpH/VVZf7Tc3FyPcaRY4j25jgCBh3NkVXLTozanObaA/wDST+FZz0TtP91h/u1H7BXDu34+SRY2lw/gvFnYpEgSJFjQcFRQqjyGlZq5+OiFqPZh3O9GkjP6jCvf+r6D2ZLpPu3dwP2vXayF7HDxH7l8qkxydZeXkvISLAp+zCo3v+48g8qx/RJwdxb27C8NWiZuHJ2iLeea27OxWJAiAhRnjkkknJLE6kkkkk8zUdtvWtIkpodb2ypekS7/ABEWurNIfBRugHzcn82qa8gAyeFTHTG937yTjiMJGOeSBvHA7d58eVdT9GHovEAW8vEBnPrRxHUQDkWHOXv+rwGuTUBaKx0J9Cz3RS42gGiiIytvqsrjkZSNYwfdHreFdut7eOGNURVjjRQAoAVVUDQDkABUT0h6VpbsII0a4u3UmO2QgOw19eRjpFHkau2nHGTpWjD0Ne5PWbTkE5zlbVMi0j4aFONwQRnekzrwVaA2J/SLYK24tykr+5AGuH/RhDGsX+tdzL/ZdnzkHhJcsttH47rb0v8A2/41ZLe2WNQqKqqBgBVCgAcMAVloCpnotcXeP9Izq0ec/RbcMkJ7ppGO/OO71VPNeVerv0Z2LD8FF9GflJbEwsPEL6r+DAjuq1UoDnkuwtpWp/B7l4nJkcW9wByDKfwch4ahkzrpWK62ZtHaCG2lje1gf1ZZJJY2kMZ9pIY4yw3mHq7zkAZyATXSKUBiggVFVEAVVUKoHAKBgAeAFKy0oBSlKAVjmbSslYpxpQH2OMYr3uivMTaV6NAYQSx7q+mHsNfIDjIrMTQFV9IsUb7Lu+tUN1cLyJnQrIgJjZSNQwbGorkOzot0BRyUD4YFdT9KM+NmygflJII/EPPHkfo5rl9txPhQG1Y5dzg4AH857TW68YUFi+ANcnQDxOdK0rCVY1kZzugDJJ7F1Nadtam5brLgeoNUiPsqORccHfmc8OA7ampplbLUSvkZEKI9Ujai6RB/xUcs2PrIoCH8+QqreIzXmLaNxkn6MSMcOvj3uI5cPnUjFx7v5xSPia1I/T4a5bMWX1azf4xRit+ksaqVmWS3J5yKNw6j8qhKDzIqbRvwZP8APFaiZUBUggEEYIIyCOwg8ajrRzaEAEm2kYKVJz1DsVClDyjY6FeRIIwM1VyMJ1rqi9ou4n1FXPomtP4LNHHkZJPGmqsBkkHHzr7D7Pmf3VlDHtNZ5qmCRcvj+eFJF3QW3joCTnTQa8c19P4z+eyorpjc9XZy8t8CPs9s7p+Clj5UBTOgt51m1bN5ACXu98511ffI48wSMHursPpM9Ji7PQxQ4e5ZcgHVYlOgkk7cngvPwrg+zdotb3EVzGoZoZVkCk4BIOgJHAa1p7TvHd3aZy8srFnduLNkeQHIDgMAUB1H0C2clxe3t/M7ySBFjLt9ZpDvNr2qIkGBwDcOFduRs6GqF6DNkdRspZDkG4leY50wuQiY7isYYfeq+R6tmgPqPjQ0GWPdXyQ5OleoW5UBlpSlAKUpQClKUApSlAKUpQGMwCiw4OayUoDw0QNeeoFZaUBzz0wTYis4x9a73iO0RwzN+3d+VUBIwO2rh6W5s3lnH7sNxIR3s0Cg/JvnVPllCgsxAA1JJwAO8mgG2YQbOQ9g3jjmqsCdOfqg1n2aBg/HyrNY38Uq7sckcmBghWDfEA1DsrWjYOTD9STjuD3JewDk3Dt1438K6NctS8mX9Sx5WwUoePBYMUZQawQXysAQRr36eR4Gs2+O0fGtxNM+Y00NwVH9IgBaTrxzGyjvZsBQO07xArbnvUQFmdQBxJOgrDs+A3TpKylYI230DDBmceyxB4IvEZ4nB4DWtk3Rrg15Zdwsedtia7J9ywwphQOfPxwM17pSvnT648lBnNUr0iSLmCLXi0h14YG6vL7TfCrvXMull11l5KeSbsY/NGT+s7DyoCJGmg0qOvYTLII0BZyVRQOJZiABr3kCpAmpj0S7H+lbXgyAViLXDZ5dX7GP+oyV4D9I7I2MtvbwwJ7MUaRjwRQuflW91emBXqleg8omK+NFrmvdKAUpSgFKUoBSlKAUpSgFKUoBSlKAUpSgOOekWbe2s4/2drCngWedz54K/KqftcDfg3tU6w5B4b263V58/nip/pJNv7Sv34/h1Qf9OGFSB55+daTWKzDq3GVI8CMagg8iDg5rqL6WmcTj1Rcfcy3Gx45ADjdcDKyLo6ntDfuOhrJsi9aRWWQDrI2Mb44EgAhgOxlIbHLOOVacL3EHqNGZ1HsyIyB8fbRyBnvBI8OFeXmkgiuLllAeRlKx5yE0WNN8jjx3jj91XsqdVkVKHczcGq+mUoWftNmbo5CSWTeiJ5xsVGe3d9jPlXm26Mb5P9amwOwQ5+PV1q2mw1ky9wTM2frk7mfsp7KjyrbPR235RIh95B1bDwZMEV3DDu6dqWv7I7PqGN1cx3/vSJG16KwIQzK0rDBDSsXwRzCn1VPeAKkL6/SFDJIwVR5kk8AoGrE8gKh9i3ciTm2dzIvVdbGzayKFYIyufr6suG48Qc1q3M3W7QdX4QIgRTw35F3mkx24IUH7LVTVUpW+nLuX5ZEIU+rHsbn+sUzeslq+59uRUkI7kwceDEVK7Pv1mjWVM4YcCMEEHBVhyIIII7RURf36xLk5LE4RB7TseCqOZ/ZxqQ2DYNDAiOQX9Z3xw33YuwHcCxA8KlyqIUtKL5IcLJsvTlNaXg3ZZQqljwUEnwAya491pbLnQuzOfFyWP7a6P01utyzkHOTEfk5w36u8a5zVM0DXvpMIe/T+Ndg/o77C3Ybm8YfjHESZH1I9WIPYWbH5lcW2jISQo1I4Aa5Y8Bj4fGv1d0K2ALKwt7bTMcY3sc5G9aQ+blqAm6UpQClKUApSlAKUpQClKUApSlAKUpQClKUApSsF9cdXG7nQIjN+iCf3UBwJZt955Br1l1cOO8NNJj5YqO2HsdJ4lmlyzsMlt4hgx4qpB9QDhgdlbGxExbwj/hqfMgE/trJbI9uWZEaSF2LMq6vGx9plX6yniQNQeAOas4soRn+p2KWbCydf6T5Rs2szwSLDIxeN9InbVwwBPVyH62gJDdxB75SaFXUqwBVhgg8CDxBqEur4XBjjiDkiWN2YxugRUYMclgNSBu4461tbX2o6MsUQUyMpYs3sogOMkDViTwGnA60vrj6nTVzsY1s/R6ruGvcxRbImiP4GYMnuTKWIHYHUg48QT31uJs+7cD17ePPMK7nHcCVFakezZyMtdShjyVIgo8ih/bW/s3aciSrBPutvg9XIo3d4qMlHXJw2MkEaHB4Yqaayaoct6IISw758Jb/g3tlbHWDeO8zyPjfkfG82OA0ACqMnAArBtjY0EhEkjGNgN3fWTqyR2Hkw1PHhmve39qGCMbgDSyMI41Od3fbOrY+qoBY+GOdRUGxE0eb8PLzkkAOv2F4IvcPnUVFE7ntP+yfKyq8eOpL+iW2ZsSGI9YmXYj8Y7mRsdgYk4HcMCpKq50eiCXNwkQ3YwkRKj2VmbfzgcFJQISB3HnVjqCyLjJxZZqmpwUktbKT6RLrLQRdm9IfH2F/xP8KqJONalelV11l5KeSbsY8FGT+szVBX8uFx2/s51GSFh9FGwPpu1Yt4ZSE/SH449Qjqx5uV07Aa/UFcx9AvRnqLFrpxh7pt4aaiFMhPid5vMV06vQKUpQClKUApSlAKUpQClKUApSlAKUpQClKUAqvekKfc2XfNw/qsw/SRl/fVhqoelmTGybn7XVIfB54kPyY0ByDaU5ig9TAb1EBPAFmVAfLOa2LbY0iqGS4lDHX1iHQ/eUjQH7OK+3lsJEZG4MCD/Ed4418strdUBFdEI4HqyHSOQciGOgbtU61dxFVJuNhm57vilKrx3JDZu0TJvK43JUIDrnI19llPNWGoPiOVa+19lu7LLEV6xVKlW0V0JzgkaqQeB14msdtcLJeb0RDKsJWRlIK72+pRcjiQN845Z769Ntp5HKW8YcKSDI7FUyNCFwCWwdM6DNRODja4186J42xnQpXcbXOz6m0ZuBtJi3c8JU+DFx+yt7Z2y5WlWa4CruZ6uNW3sFhgu7YALYyABoMnU1qDaFxEd54UkUceqc9Z+argBvDeFWGzvEljWSM7yOAQe49x4eFSX2366bCLGoxt9dXJG9I9lvKIniwZIXLhScBgVKkZ5HXIPdWkkd5IMCFYO15HV8d6JGTvHxYVl2ltR5ZWt4GKBMdbKACQSARHHkY3sEEtrjPbw0bnZCIjSCSZXVS3WmeRiCozlt5sMNNQRiu8eF/ptwekRZVmN6qVi3L/ALuWPZmzEgTcTJySzMdWdzxZjzJ+WAOVZ55gis54KpY+AGTWHZdw0kEUjjDPEjMMYwzKCRjlqai+m11uWcg5yER+TH1v1Q1UDVOciQtljxYlz95iWPzNNh7DfaF7Fapn8I+GYfVjGsj8OSg+eKxXc26vedBXY/QF0Q6qB7+RcPONyLI1EIOrajTfYZ8FXtoDqtpaLFGkcYCoihVA4BVAAA8hWalKAUpSgFKUoBSlKAUpSgFKUoBSlKAUpSgFKUoBVX9J9tv7JvB7sXWDxiKyD5pVorDe2iyxvE4BSRGRgeBVgQQfImgPzntAmSWGEMVWTeYlTgkLuYUEagetk47K3n2O8a5gdnxxilYyRuOwFslD2EadorSn2TIo6gkLcWkvVhmzgsmik892SMqfBueKkI+kUY9Wc9RIBqkhwPzG9lx3g/CtDFVM4uFnf3MnOeRCanVvXsb2zLlJIleMbqn6uApUjRlIHAggg+FRUFvLasQIzNFk7pQr1igkndZWIzgniDWXZV0qR3E7ZWJpWkUkEepuoCwXj6zBiBzz316i2pcSDejgVV5dbKVY/morbvmar1epGb9Lkt3+lOtetxv3Mi3s8mkNtID70xWNB3nBLHwAqb2Ps7qIUizvEZLNjG87EsxxyBZjpWhsrbB3xDNGYnYncIYPG+BkhW0IbGTggc8ZqT2hfpDG0rn1VGdNSTwAUcySQAO00vtsm9WeD3Goqqjurs/JVwZLWWYPDK6ySvIrxxs4YOd7B3MlWGd3BxwGK2o9nzXRAlQwwAgsjYMs2NQpAOI0zxB1OMaU6uef15pHiU8IYn3d0ct+QeszduCBWXY8rx3Jt+seRGhMiiRt54yrqp9Y+sVbf5k43dKsT+4hRp8L5Kdf2s8luPMvgsNUb0g329LFCPqKZG7i2VT5B/iKud7eLFG0jnCoCSf3DtJ4Ad9cluZJry53I1Lz3EmiDXAOgXuCqNTwABNZ5rG70L6KttS+WEZEKevM2DgRA6gHkzn1R5nlX6lt4FRFRAFVVCqBoAoGAB3Yquej/oRHsy1EKnekb15pPfkxy7FHADz4k1Z6AUpSgFKUoBSlKAUpSgFKUoBSlKAUpSgFKUoBSlKAUpSgOf8ApG6FvI3021XemVQssQ0M0a53SvLrEyce8DjsqnWd4sqby64OCCMFWHEMDqpHYda7jVW6Rejy3unMylre4PGaHALaYHWoQUlH3hkciKA5ptaw66Jo84JwQeOGUhlJHMZArQg2lLGu7LbSkjOsW7Ih8DvAjzFWq96F7Rg4RxXSj60T9VJjtMUp3fhJURNNImRLa3kZHHetZWHk8asp8jU1V86n+JXvxq70utdjWtbOaeWJ3jMMUbdYA5Uyu4BC6KSEUbxJycnHCtjpdaO8KMilxHMsjIupZQGGg+sQSGx9ms7dJ7VdGmRe58ofgwBr3H0hhb8WXl/5UMsv+Whrmdspy65dzqFEK4enFcEJD0gDjdiimkfhuiJlGftO4CoPE1K7MseoElxcOokcAu2cRxoud1FJ5DJJPMk91Sdta3s/4izkUa/hLoi3TT7BzKdfsDxr7F6G7m6YNtK8G6DnqLVSEHYQ8g445lSdTg1Jdkzu4kRY+HVQ9x7nPtrbUn2ncLa2kbOM5RMY3sflps+wgzoD25OpAHY/Rt6NI9mxmSQiW7kH4SXko49XFnULnieLEZONALF0e6MW1jH1VtEsanUkZLMe13bLMfE1K1XLYpSlAKUpQClKUApSlAKUpQClKUApSlAf/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imagesCAQN9ADD.jpg"/>
          <p:cNvPicPr>
            <a:picLocks noChangeAspect="1"/>
          </p:cNvPicPr>
          <p:nvPr/>
        </p:nvPicPr>
        <p:blipFill>
          <a:blip r:embed="rId2" cstate="print">
            <a:lum bright="-31000" contrast="48000"/>
          </a:blip>
          <a:stretch>
            <a:fillRect/>
          </a:stretch>
        </p:blipFill>
        <p:spPr>
          <a:xfrm rot="609126">
            <a:off x="6682390" y="1330637"/>
            <a:ext cx="2305050" cy="1981200"/>
          </a:xfrm>
          <a:prstGeom prst="rect">
            <a:avLst/>
          </a:prstGeom>
        </p:spPr>
      </p:pic>
      <p:sp>
        <p:nvSpPr>
          <p:cNvPr id="4" name="AutoShape 2" descr="data:image/jpeg;base64,/9j/4AAQSkZJRgABAQAAAQABAAD/2wCEAAkGBxIREBEQDxARDw8VDQ0QEA8SEBAQDg8QFREYGBYUFRUaHSsgHRwlGxgULTEhJSkrLy4uGB8zODMsNygxLisBCgoKDgwOGxAQFiwcHBwsNCwsLCwvLC03NywrLCw3OC43LCssLiw3LyssLCwrKzIrLDcrODIsLDcrKysrNzcrK//AABEIAOIA3wMBIgACEQEDEQH/xAAcAAEBAQACAwEAAAAAAAAAAAAAAQYFBwMECAL/xABFEAACAQMBAgkGCgcJAAAAAAAAAQIDBBESBSEGBxMiMUFRYZEkMnGhscElZHN0gYKys8LRFEJSY3KioxUjNUNEYoSS8P/EABcBAQEBAQAAAAAAAAAAAAAAAAACAQP/xAAcEQEBAAIDAQEAAAAAAAAAAAAAARFBAiExEgP/2gAMAwEAAhEDEQA/AO8QAAAAAAAAAAIUgAAASUkt7eF2vcUw/HJLGy59juLVNdq5TPuNDwPbezrFybb/AEG0bbeW3yUelgcuAAAAAFIUAAAAAAAAAAAAAAAAAAAAAAEKQAAAMHx1f4VL51bfaZpuCKxs+yXxG1+6iZnjpfwZ/wAu3/EangusWNmviVr91EMcmAA0AAApCgAAAAAAAAAAAAAAAAAAAAAAhSAAABgeOt/Bi+eUfszNbwcXkdr8ztvuomI48bpKztqH61W8TX8NOlPL8ZQ8TWcB7+Nxs2zqx67WlFrOdM6a0Tj9EoyX0Gsc4ADGgAAFIUAAAAAAAAAAAAAAAAAAAAAAEKQAAAOpePePO2fL56vp0037jQ8S8s7Jprsur5ejyib95wXHyuZYP99drxop+45jiUl8GNdl7eLxnn3m6TtvgAYoAAApCgAAAAAAAAAAAAAAAAAAAAAAhSAAAB1fx8R8nspfHasfG2qfke1xGVM2Fwv2dp1140aMvxHj49qebK1kuraMP5reqjx8Q9TyW9j2X6l/2tqX5G6Tt2cADFAAAFIUAAAAAAAAAAAAAAAAAAAAAAEKQAAeO4rxpwlObUYRi5Sk+hJAdc8e1XFlaR/a2nR9VGqzhuIq9xc3tu/16FrXiu+LlCX2oH642Nr0b+lawtamuVK75ScZQnBaeTks5a372t3ecNwFpysL6F5XWKTs61JtYxJykmt7f+1dRWOk57d9AxM+Mu1XVn0Tge9wf4cW93VVKClGUtWl5jKLlFZcd3Q8J+BOK3MagABoUhQAAAAAAAAAAAAAAAAAAAAAAQpABnuHy+DrjH7l/wBaBoThOGsc2Fz8kn4STA6KjNqSeeiSfaukz/CDadSdaUdUtMW4RWXuSfQu7PtOekud9Ze0yW1X5RU+Vn9pl6c48L1d/wBLNjxQ1ZLatvFvmyc8rvUJY9/iZCT9+N3Tu7TU8Vkvhez+Ukv5JAj6aABDoFIUAAAAAAAAAAAAAAAAAAAAAAEKQAcTwtjmxu/m1V+EcnLHHcI45s7pdtrcfdsD5/n531l7TKXkM3MsrMXWn9tmsn531kZd1aWqvKpOpGfLS5NQx0a3nOS3JyMban0aFhrGd7wcnwDpKntixSf+ow+7myM5O7tF1XtToxqr0YeOISOW4upwntmx5KEoRVdPTKpysuiTzq0rqwujq7zbWyPqEAHN0CkKAAAAAAAAAAAAAAAAAAAAAACFIAPV2tDNvWXbQrLxgz2jx3Ecwku2El6gPnR+cvSjr+4eZyfbKT9Z2BL8K9hhaMFunOnKUcZwpaM56N+H7C74iPVNlxQwzti07pVJeEGcLOio6c2uNUsRc6k2nhLK3Y7V4mu4q7eUNtW2uEYZp12owbcFiDXW31pkty+jQAYoKQoAAAAAAAAAAAAAAAAAAAAAAIUgANAAfOlSHPa9K9qMxCjzMtSdPVDdu0qWNKz9DRrr+OLia7K1SPhNoyWhqEpaljU0oPVzmpJejrT39henJ5aqlpg5YlHVKMXmOqD0xeXhLpWPBmn4u8w2vZpyU9TqYllt+bNYeXu6OjvMnOmlCMuUTbliVPc5Rjh871L1HO8B3CO09nOnJvNeCmn0Rk92Fu37g2evpQAEOgUhQAAAAAAAAAAAAAAAAAAAAAAQpAAAA6A27HF5XXZd3C8KzMdKlDFV8o41VOooU1TctT143y/VWM+Bt+FMcX1z87uH41G/eYm7ovXWkuhVamVlZ6W+jOe0ty28M1Dk1p1cpqi3venHOz9Pm/8AsnM8GK1L+0NnulTdNxuaCnJyzrk3Heo45qznr6+44SVNac6o53czPOe/fu8d/cczsyjRp3FlUpVeUn+l22uOPNTkuv04Jtw6cPzvKWzT6eABjQpCgAAAAAAAAAAAAAAAAAAAAAAhSAAAB0dw0hjaF0v37fjGL95g76nF1quZaZKrLHN1ZysrqOw+H0MbRuflKT8aEGdfX7gq9VTjOT1RwouMV5i6W0Xpz29JOLi/OVTu8zp69/YexZ1qaqUHGLjONei3JtYeJLcsd/aeKhJck4cnqm8rlOzoxj1+J5IQm1BOmlpcXqS5zx2vs/IMfWCfWU8dvNShGS6HCLXoaPIQ6hSFAAAAAAAAAAAAAAAAAAAAAABCkAAADp7jFhjaFbvjQf8ASS9xidrRUakZKHn04vozlrmv2etG94yYeXy77e3frkvcY7aWVTjUj51Oqmv4ZrD9cYlxz5OIhUk3iMN/Yt/sP3Wt66i5OnOKw3lwkkl25aPxW25Vjjnz06m9KbUcvfvS7WfmptapVT6tWf8ALXZ1bs+spD6J4E3/AC+z7WrnOaEIvt1Q5r9hzZguJerJ7NcZZ5tzVSz+y1F+3JvTlXaeBSFDQAAAAAAAAAAAAAAAAAAAAAIUgAAAYfjA4N1a8o3NCPKSVOMJ0l57jGTalHt6XuOuqlBZlTqpxbWJQmnCa9MXvO/T8zpp9KT9KTNlwyzL56ocHHN/3TqTWeiFLVLxX5HMWvAW4njyevL5RqkvXg7vQN+qz4jPcCdiztLeUKijGcqrlpi04xjpSS3eg0IBKgpCgAAAAAAAAAAAAAAAAAAAAAAgAAAAAAAAAAAACgAAAAAAAAAAAB//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Picture1.jpg"/>
          <p:cNvPicPr>
            <a:picLocks noChangeAspect="1"/>
          </p:cNvPicPr>
          <p:nvPr/>
        </p:nvPicPr>
        <p:blipFill>
          <a:blip r:embed="rId3" cstate="print">
            <a:lum contrast="1000"/>
          </a:blip>
          <a:stretch>
            <a:fillRect/>
          </a:stretch>
        </p:blipFill>
        <p:spPr>
          <a:xfrm rot="742745">
            <a:off x="6847676" y="3830013"/>
            <a:ext cx="1944921" cy="267223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dirty="0" smtClean="0"/>
              <a:t>USSR and Sputnik</a:t>
            </a:r>
            <a:endParaRPr lang="en-US" dirty="0"/>
          </a:p>
        </p:txBody>
      </p:sp>
      <p:sp>
        <p:nvSpPr>
          <p:cNvPr id="3" name="Subtitle 2"/>
          <p:cNvSpPr>
            <a:spLocks noGrp="1"/>
          </p:cNvSpPr>
          <p:nvPr>
            <p:ph type="subTitle" idx="1"/>
          </p:nvPr>
        </p:nvSpPr>
        <p:spPr>
          <a:xfrm>
            <a:off x="304800" y="1676400"/>
            <a:ext cx="5486400" cy="5181600"/>
          </a:xfrm>
        </p:spPr>
        <p:txBody>
          <a:bodyPr>
            <a:normAutofit fontScale="77500" lnSpcReduction="20000"/>
          </a:bodyPr>
          <a:lstStyle/>
          <a:p>
            <a:pPr algn="l">
              <a:buFont typeface="Arial" pitchFamily="34" charset="0"/>
              <a:buChar char="•"/>
            </a:pPr>
            <a:r>
              <a:rPr lang="en-US" dirty="0" smtClean="0">
                <a:solidFill>
                  <a:schemeClr val="tx1"/>
                </a:solidFill>
              </a:rPr>
              <a:t>In 1957, Soviets launch Sputnik</a:t>
            </a:r>
          </a:p>
          <a:p>
            <a:pPr algn="l">
              <a:buFont typeface="Arial" pitchFamily="34" charset="0"/>
              <a:buChar char="•"/>
            </a:pPr>
            <a:r>
              <a:rPr lang="en-US" dirty="0" smtClean="0">
                <a:solidFill>
                  <a:schemeClr val="tx1"/>
                </a:solidFill>
              </a:rPr>
              <a:t>The first artificial satellite to orbit Earth</a:t>
            </a:r>
          </a:p>
          <a:p>
            <a:pPr algn="l">
              <a:buFont typeface="Arial" pitchFamily="34" charset="0"/>
              <a:buChar char="•"/>
            </a:pPr>
            <a:r>
              <a:rPr lang="en-US" dirty="0" smtClean="0">
                <a:solidFill>
                  <a:schemeClr val="tx1"/>
                </a:solidFill>
              </a:rPr>
              <a:t>Sputnik revealed the superiority in Soviet tech, greatly concerning the U.S</a:t>
            </a:r>
          </a:p>
          <a:p>
            <a:pPr algn="l">
              <a:buFont typeface="Arial" pitchFamily="34" charset="0"/>
              <a:buChar char="•"/>
            </a:pPr>
            <a:r>
              <a:rPr lang="en-US" dirty="0" smtClean="0">
                <a:solidFill>
                  <a:schemeClr val="tx1"/>
                </a:solidFill>
              </a:rPr>
              <a:t>U.S realizes that new tech could be used to launch missiles</a:t>
            </a:r>
          </a:p>
          <a:p>
            <a:pPr algn="l">
              <a:buFont typeface="Arial" pitchFamily="34" charset="0"/>
              <a:buChar char="•"/>
            </a:pPr>
            <a:r>
              <a:rPr lang="en-US" dirty="0" smtClean="0">
                <a:solidFill>
                  <a:schemeClr val="tx1"/>
                </a:solidFill>
              </a:rPr>
              <a:t>U.S enters space race</a:t>
            </a:r>
          </a:p>
          <a:p>
            <a:pPr algn="l">
              <a:buFont typeface="Arial" pitchFamily="34" charset="0"/>
              <a:buChar char="•"/>
            </a:pPr>
            <a:r>
              <a:rPr lang="en-US" dirty="0" smtClean="0">
                <a:solidFill>
                  <a:schemeClr val="tx1"/>
                </a:solidFill>
              </a:rPr>
              <a:t>In 1958, Congress passed the National Defense Education Act, which provided aid for education.</a:t>
            </a:r>
          </a:p>
          <a:p>
            <a:pPr algn="l">
              <a:buFont typeface="Arial" pitchFamily="34" charset="0"/>
              <a:buChar char="•"/>
            </a:pPr>
            <a:r>
              <a:rPr lang="en-US" dirty="0" smtClean="0">
                <a:solidFill>
                  <a:schemeClr val="tx1"/>
                </a:solidFill>
              </a:rPr>
              <a:t> It was also geared towards boosting the study of science, math, and foreign languages.</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endParaRPr lang="en-US" dirty="0" smtClean="0">
              <a:solidFill>
                <a:schemeClr val="tx1"/>
              </a:solidFill>
            </a:endParaRPr>
          </a:p>
        </p:txBody>
      </p:sp>
      <p:pic>
        <p:nvPicPr>
          <p:cNvPr id="11266" name="Picture 2" descr="http://abyss.uoregon.edu/~js/images/sputnik3.jpg">
            <a:hlinkClick r:id="rId2"/>
          </p:cNvPr>
          <p:cNvPicPr>
            <a:picLocks noChangeAspect="1" noChangeArrowheads="1"/>
          </p:cNvPicPr>
          <p:nvPr/>
        </p:nvPicPr>
        <p:blipFill>
          <a:blip r:embed="rId3" cstate="print"/>
          <a:srcRect/>
          <a:stretch>
            <a:fillRect/>
          </a:stretch>
        </p:blipFill>
        <p:spPr bwMode="auto">
          <a:xfrm>
            <a:off x="6248400" y="1447800"/>
            <a:ext cx="2466975" cy="2819400"/>
          </a:xfrm>
          <a:prstGeom prst="rect">
            <a:avLst/>
          </a:prstGeom>
          <a:noFill/>
        </p:spPr>
      </p:pic>
      <p:pic>
        <p:nvPicPr>
          <p:cNvPr id="11268" name="Picture 4" descr="Sputnik One">
            <a:hlinkClick r:id="rId4"/>
          </p:cNvPr>
          <p:cNvPicPr>
            <a:picLocks noChangeAspect="1" noChangeArrowheads="1"/>
          </p:cNvPicPr>
          <p:nvPr/>
        </p:nvPicPr>
        <p:blipFill>
          <a:blip r:embed="rId5" cstate="print"/>
          <a:srcRect/>
          <a:stretch>
            <a:fillRect/>
          </a:stretch>
        </p:blipFill>
        <p:spPr bwMode="auto">
          <a:xfrm>
            <a:off x="6324600" y="4648200"/>
            <a:ext cx="2381250" cy="17811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Andalus" pitchFamily="18" charset="-78"/>
                <a:cs typeface="Andalus" pitchFamily="18" charset="-78"/>
              </a:rPr>
              <a:t>President Truman’s order to integrate the U.S. military and the Federal Gov.</a:t>
            </a:r>
            <a:endParaRPr lang="en-US" dirty="0">
              <a:latin typeface="Andalus" pitchFamily="18" charset="-78"/>
              <a:cs typeface="Andalus" pitchFamily="18" charset="-78"/>
            </a:endParaRPr>
          </a:p>
        </p:txBody>
      </p:sp>
      <p:sp>
        <p:nvSpPr>
          <p:cNvPr id="5" name="Content Placeholder 4"/>
          <p:cNvSpPr>
            <a:spLocks noGrp="1"/>
          </p:cNvSpPr>
          <p:nvPr>
            <p:ph idx="1"/>
          </p:nvPr>
        </p:nvSpPr>
        <p:spPr>
          <a:xfrm>
            <a:off x="457200" y="1371600"/>
            <a:ext cx="8229600" cy="4754563"/>
          </a:xfrm>
        </p:spPr>
        <p:txBody>
          <a:bodyPr>
            <a:noAutofit/>
          </a:bodyPr>
          <a:lstStyle/>
          <a:p>
            <a:r>
              <a:rPr lang="en-US" sz="2800" dirty="0" smtClean="0">
                <a:latin typeface="Andalus" pitchFamily="18" charset="-78"/>
                <a:cs typeface="Andalus" pitchFamily="18" charset="-78"/>
              </a:rPr>
              <a:t>Truman wanted to integrate the military, but this decision was not popular with many Americans.</a:t>
            </a:r>
          </a:p>
          <a:p>
            <a:r>
              <a:rPr lang="en-US" sz="2800" dirty="0" smtClean="0">
                <a:latin typeface="Andalus" pitchFamily="18" charset="-78"/>
                <a:cs typeface="Andalus" pitchFamily="18" charset="-78"/>
              </a:rPr>
              <a:t>This decision split the Democratic party.</a:t>
            </a:r>
          </a:p>
          <a:p>
            <a:r>
              <a:rPr lang="en-US" sz="2800" dirty="0" smtClean="0">
                <a:latin typeface="Andalus" pitchFamily="18" charset="-78"/>
                <a:cs typeface="Andalus" pitchFamily="18" charset="-78"/>
              </a:rPr>
              <a:t>Truman won the 1948 election, which was a shock, and the last segregated military unit was abolished by 1954.</a:t>
            </a:r>
          </a:p>
          <a:p>
            <a:r>
              <a:rPr lang="en-US" sz="2800" dirty="0" smtClean="0">
                <a:latin typeface="Andalus" pitchFamily="18" charset="-78"/>
                <a:cs typeface="Andalus" pitchFamily="18" charset="-78"/>
              </a:rPr>
              <a:t>This was a giant step towards equal rights for African Americans.</a:t>
            </a:r>
            <a:endParaRPr lang="en-US" sz="2800" dirty="0">
              <a:latin typeface="Andalus" pitchFamily="18" charset="-78"/>
              <a:cs typeface="Andalus" pitchFamily="18" charset="-78"/>
            </a:endParaRPr>
          </a:p>
        </p:txBody>
      </p:sp>
      <p:pic>
        <p:nvPicPr>
          <p:cNvPr id="11266" name="Picture 2" descr="http://www.takepart.com/sites/default/files/uploads/2010/07/desegregated_military_unit.jpg">
            <a:hlinkClick r:id="rId2"/>
          </p:cNvPr>
          <p:cNvPicPr>
            <a:picLocks noChangeAspect="1" noChangeArrowheads="1"/>
          </p:cNvPicPr>
          <p:nvPr/>
        </p:nvPicPr>
        <p:blipFill>
          <a:blip r:embed="rId3" cstate="print"/>
          <a:srcRect/>
          <a:stretch>
            <a:fillRect/>
          </a:stretch>
        </p:blipFill>
        <p:spPr bwMode="auto">
          <a:xfrm>
            <a:off x="4876801" y="4696471"/>
            <a:ext cx="3886200" cy="216152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descr="http://www.myhero.com/images/guest/g263603/hero89124/sb_jackie_robinson.jpg">
            <a:hlinkClick r:id="rId2"/>
          </p:cNvPr>
          <p:cNvPicPr>
            <a:picLocks noChangeAspect="1" noChangeArrowheads="1"/>
          </p:cNvPicPr>
          <p:nvPr/>
        </p:nvPicPr>
        <p:blipFill>
          <a:blip r:embed="rId3" cstate="print"/>
          <a:srcRect/>
          <a:stretch>
            <a:fillRect/>
          </a:stretch>
        </p:blipFill>
        <p:spPr bwMode="auto">
          <a:xfrm>
            <a:off x="-304800" y="-152400"/>
            <a:ext cx="3207465" cy="2462682"/>
          </a:xfrm>
          <a:prstGeom prst="rect">
            <a:avLst/>
          </a:prstGeom>
          <a:noFill/>
          <a:effectLst>
            <a:softEdge rad="635000"/>
          </a:effectLst>
        </p:spPr>
      </p:pic>
      <p:pic>
        <p:nvPicPr>
          <p:cNvPr id="11274" name="Picture 10" descr="http://eriklundegaard.com/media/2/jackie-robinson-sliding.jpg">
            <a:hlinkClick r:id="rId4"/>
          </p:cNvPr>
          <p:cNvPicPr>
            <a:picLocks noChangeAspect="1" noChangeArrowheads="1"/>
          </p:cNvPicPr>
          <p:nvPr/>
        </p:nvPicPr>
        <p:blipFill>
          <a:blip r:embed="rId5" cstate="print"/>
          <a:srcRect/>
          <a:stretch>
            <a:fillRect/>
          </a:stretch>
        </p:blipFill>
        <p:spPr bwMode="auto">
          <a:xfrm>
            <a:off x="5638800" y="0"/>
            <a:ext cx="3505200" cy="2539648"/>
          </a:xfrm>
          <a:prstGeom prst="rect">
            <a:avLst/>
          </a:prstGeom>
          <a:noFill/>
          <a:effectLst>
            <a:softEdge rad="127000"/>
          </a:effectLst>
        </p:spPr>
      </p:pic>
      <p:sp>
        <p:nvSpPr>
          <p:cNvPr id="4" name="Rectangle 3"/>
          <p:cNvSpPr/>
          <p:nvPr/>
        </p:nvSpPr>
        <p:spPr>
          <a:xfrm>
            <a:off x="1066800" y="838200"/>
            <a:ext cx="6172200" cy="838200"/>
          </a:xfrm>
          <a:prstGeom prst="rect">
            <a:avLst/>
          </a:prstGeom>
          <a:noFill/>
        </p:spPr>
        <p:txBody>
          <a:bodyPr wrap="none" lIns="91440" tIns="45720" rIns="91440" bIns="45720">
            <a:prstTxWarp prst="textArchUp">
              <a:avLst/>
            </a:prstTxWarp>
            <a:spAutoFit/>
            <a:scene3d>
              <a:camera prst="orthographicFront"/>
              <a:lightRig rig="threePt" dir="t"/>
            </a:scene3d>
            <a:sp3d extrusionH="57150">
              <a:bevelT w="50800" h="38100" prst="riblet"/>
            </a:sp3d>
          </a:bodyPr>
          <a:lstStyle/>
          <a:p>
            <a:pPr algn="ctr"/>
            <a:r>
              <a:rPr lang="en-US" sz="7200" b="1" cap="none" spc="0" dirty="0" smtClean="0">
                <a:ln w="10541" cmpd="sng">
                  <a:solidFill>
                    <a:schemeClr val="bg2">
                      <a:lumMod val="10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101600">
                    <a:schemeClr val="tx1">
                      <a:lumMod val="65000"/>
                      <a:lumOff val="35000"/>
                      <a:alpha val="60000"/>
                    </a:schemeClr>
                  </a:glow>
                </a:effectLst>
                <a:latin typeface="Blackadder ITC" pitchFamily="82" charset="0"/>
              </a:rPr>
              <a:t>Jackie Robinson</a:t>
            </a:r>
            <a:endParaRPr lang="en-US" sz="7200" b="1" cap="none" spc="0" dirty="0">
              <a:ln w="10541" cmpd="sng">
                <a:solidFill>
                  <a:schemeClr val="bg2">
                    <a:lumMod val="10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101600">
                  <a:schemeClr val="tx1">
                    <a:lumMod val="65000"/>
                    <a:lumOff val="35000"/>
                    <a:alpha val="60000"/>
                  </a:schemeClr>
                </a:glow>
              </a:effectLst>
              <a:latin typeface="Blackadder ITC" pitchFamily="82" charset="0"/>
            </a:endParaRPr>
          </a:p>
        </p:txBody>
      </p:sp>
      <p:sp>
        <p:nvSpPr>
          <p:cNvPr id="5" name="Rectangle 4"/>
          <p:cNvSpPr/>
          <p:nvPr/>
        </p:nvSpPr>
        <p:spPr>
          <a:xfrm>
            <a:off x="5410200" y="6427113"/>
            <a:ext cx="3733800" cy="600164"/>
          </a:xfrm>
          <a:prstGeom prst="rect">
            <a:avLst/>
          </a:prstGeom>
        </p:spPr>
        <p:txBody>
          <a:bodyPr wrap="square">
            <a:spAutoFit/>
          </a:bodyPr>
          <a:lstStyle/>
          <a:p>
            <a:r>
              <a:rPr lang="en-US" sz="1100" dirty="0" smtClean="0">
                <a:hlinkClick r:id="rId6"/>
              </a:rPr>
              <a:t>http://www.youtube.com/watch?feature=player_embedded&amp;v=BpxSdXnykTA</a:t>
            </a:r>
            <a:endParaRPr lang="en-US" sz="1100" dirty="0" smtClean="0"/>
          </a:p>
          <a:p>
            <a:endParaRPr lang="en-US" sz="1100" dirty="0"/>
          </a:p>
        </p:txBody>
      </p:sp>
      <p:pic>
        <p:nvPicPr>
          <p:cNvPr id="11266" name="Picture 2" descr="http://thepeoplesfilmfestival.com/wp-content/uploads/2013/02/42-poster.jpg"/>
          <p:cNvPicPr>
            <a:picLocks noChangeAspect="1" noChangeArrowheads="1"/>
          </p:cNvPicPr>
          <p:nvPr/>
        </p:nvPicPr>
        <p:blipFill>
          <a:blip r:embed="rId7" cstate="print"/>
          <a:srcRect/>
          <a:stretch>
            <a:fillRect/>
          </a:stretch>
        </p:blipFill>
        <p:spPr bwMode="auto">
          <a:xfrm>
            <a:off x="6567392" y="2667000"/>
            <a:ext cx="2576608" cy="3810000"/>
          </a:xfrm>
          <a:prstGeom prst="rect">
            <a:avLst/>
          </a:prstGeom>
          <a:noFill/>
        </p:spPr>
      </p:pic>
      <p:sp>
        <p:nvSpPr>
          <p:cNvPr id="7" name="TextBox 6"/>
          <p:cNvSpPr txBox="1"/>
          <p:nvPr/>
        </p:nvSpPr>
        <p:spPr>
          <a:xfrm>
            <a:off x="6400800" y="2362200"/>
            <a:ext cx="2743200" cy="369332"/>
          </a:xfrm>
          <a:prstGeom prst="rect">
            <a:avLst/>
          </a:prstGeom>
          <a:noFill/>
        </p:spPr>
        <p:txBody>
          <a:bodyPr wrap="square" rtlCol="0">
            <a:spAutoFit/>
          </a:bodyPr>
          <a:lstStyle/>
          <a:p>
            <a:r>
              <a:rPr lang="en-US" dirty="0" smtClean="0">
                <a:solidFill>
                  <a:srgbClr val="FF0000"/>
                </a:solidFill>
                <a:latin typeface="Baskerville Old Face" pitchFamily="18" charset="0"/>
              </a:rPr>
              <a:t>Coming Out April 12, 2013</a:t>
            </a:r>
          </a:p>
        </p:txBody>
      </p:sp>
      <p:sp>
        <p:nvSpPr>
          <p:cNvPr id="8" name="Rectangle 7"/>
          <p:cNvSpPr/>
          <p:nvPr/>
        </p:nvSpPr>
        <p:spPr>
          <a:xfrm>
            <a:off x="6423383" y="2362200"/>
            <a:ext cx="2720617" cy="369332"/>
          </a:xfrm>
          <a:prstGeom prst="rect">
            <a:avLst/>
          </a:prstGeom>
        </p:spPr>
        <p:txBody>
          <a:bodyPr wrap="none">
            <a:spAutoFit/>
          </a:bodyPr>
          <a:lstStyle/>
          <a:p>
            <a:r>
              <a:rPr lang="en-US" dirty="0" smtClean="0">
                <a:solidFill>
                  <a:schemeClr val="tx1">
                    <a:lumMod val="95000"/>
                    <a:lumOff val="5000"/>
                  </a:schemeClr>
                </a:solidFill>
                <a:latin typeface="Baskerville Old Face" pitchFamily="18" charset="0"/>
              </a:rPr>
              <a:t>Coming Out April 12, 2013</a:t>
            </a:r>
          </a:p>
        </p:txBody>
      </p:sp>
      <p:sp>
        <p:nvSpPr>
          <p:cNvPr id="9" name="TextBox 8"/>
          <p:cNvSpPr txBox="1"/>
          <p:nvPr/>
        </p:nvSpPr>
        <p:spPr>
          <a:xfrm>
            <a:off x="304800" y="1600200"/>
            <a:ext cx="5029200" cy="4524315"/>
          </a:xfrm>
          <a:prstGeom prst="rect">
            <a:avLst/>
          </a:prstGeom>
          <a:noFill/>
        </p:spPr>
        <p:txBody>
          <a:bodyPr wrap="square" rtlCol="0">
            <a:spAutoFit/>
          </a:bodyPr>
          <a:lstStyle/>
          <a:p>
            <a:pPr>
              <a:buFont typeface="Arial" pitchFamily="34" charset="0"/>
              <a:buChar char="•"/>
            </a:pPr>
            <a:r>
              <a:rPr lang="en-US" sz="3200" b="1" dirty="0" smtClean="0">
                <a:latin typeface="Bradley Hand ITC" pitchFamily="66" charset="0"/>
              </a:rPr>
              <a:t>First African American to play in Major League Baseball</a:t>
            </a:r>
          </a:p>
          <a:p>
            <a:pPr>
              <a:buFont typeface="Arial" pitchFamily="34" charset="0"/>
              <a:buChar char="•"/>
            </a:pPr>
            <a:r>
              <a:rPr lang="en-US" sz="3200" b="1" dirty="0" smtClean="0">
                <a:latin typeface="Bradley Hand ITC" pitchFamily="66" charset="0"/>
              </a:rPr>
              <a:t>He ignored Racial insults</a:t>
            </a:r>
          </a:p>
          <a:p>
            <a:pPr>
              <a:buFont typeface="Arial" pitchFamily="34" charset="0"/>
              <a:buChar char="•"/>
            </a:pPr>
            <a:r>
              <a:rPr lang="en-US" sz="3200" b="1" dirty="0" smtClean="0">
                <a:latin typeface="Bradley Hand ITC" pitchFamily="66" charset="0"/>
              </a:rPr>
              <a:t>His talent on the field won the respect of everybody</a:t>
            </a:r>
          </a:p>
          <a:p>
            <a:pPr>
              <a:buFont typeface="Arial" pitchFamily="34" charset="0"/>
              <a:buChar char="•"/>
            </a:pPr>
            <a:r>
              <a:rPr lang="en-US" sz="3200" b="1" dirty="0" smtClean="0">
                <a:latin typeface="Bradley Hand ITC" pitchFamily="66" charset="0"/>
              </a:rPr>
              <a:t>Led to the integration in Baseball</a:t>
            </a:r>
          </a:p>
          <a:p>
            <a:pPr>
              <a:buFont typeface="Arial" pitchFamily="34" charset="0"/>
              <a:buChar char="•"/>
            </a:pPr>
            <a:r>
              <a:rPr lang="en-US" sz="3200" b="1" dirty="0" smtClean="0">
                <a:latin typeface="Bradley Hand ITC" pitchFamily="66" charset="0"/>
              </a:rPr>
              <a:t>Became American Legend</a:t>
            </a:r>
            <a:endParaRPr lang="en-US" sz="3200" b="1" dirty="0">
              <a:latin typeface="Bradley Hand ITC" pitchFamily="66" charset="0"/>
            </a:endParaRPr>
          </a:p>
        </p:txBody>
      </p:sp>
      <p:sp>
        <p:nvSpPr>
          <p:cNvPr id="11268" name="AutoShape 4" descr="data:image/jpeg;base64,/9j/4AAQSkZJRgABAQAAAQABAAD/2wBDAAkGBwgHBgkIBwgKCgkLDRYPDQwMDRsUFRAWIB0iIiAdHx8kKDQsJCYxJx8fLT0tMTU3Ojo6Iys/RD84QzQ5Ojf/2wBDAQoKCg0MDRoPDxo3JR8lNzc3Nzc3Nzc3Nzc3Nzc3Nzc3Nzc3Nzc3Nzc3Nzc3Nzc3Nzc3Nzc3Nzc3Nzc3Nzc3Nzf/wAARCAC/AQgDASIAAhEBAxEB/8QAHAAAAgIDAQEAAAAAAAAAAAAABAUDBgACBwEI/8QAOhAAAgEDAwIFAgUDAwQBBQAAAQIDAAQRBRIhMUEGEyJRYTJxFCNCgZEHocEVsdEzUmJyJCVTkuHw/8QAFAEBAAAAAAAAAAAAAAAAAAAAAP/EABQRAQAAAAAAAAAAAAAAAAAAAAD/2gAMAwEAAhEDEQA/AOarua59eOD0/anCTMYSibtrDk4pW317snAOP2ouG4kWI4JCjkELnigYwLiI8Edg2KYW9nFKyy7mOwY64FB6eq3MCybix3ZFPdPtSQC/K9h70HqwAoqocHvWsqTHaqDqck03EK+w/mvBCAy5ADdiaANIFkCrKjkgY3DvR6WUaRbVDHjAFYlriRsMyg8nBotYioyD15OeTQLl06bYcy8c7Vz3o21UrFsKAcc4rYQMSH3ncD0J4pZe3ssU7xKwRR9bDqftQP7WHYv5fOeTk96nYALyR+xrnN74nstNDJBMZ5hhlKnIY/PtRng7xbc6rfwWNxFvaRnJdRnaMZA+w96C7RTQpLsVjvYc8GiTLHgkckCoeIyRhTnoT1rXaSchgpJ6qO1AM8O92bYeT3PNbrbtsG0bCD3ohpo0wSNxPGOlbLNuGUQY+aDSGEoo8wFu/tRCqhBLE4rz8QzEqVHx7VkbDBDgDBzQaSbSxAyaV3uvabpsxjurpQ+PpX1H+1LPH/iGXTLaK0sW/PuASXXqq1y+WWZCzur5PJLdSaDstl4m0u5ZVS6RXJ6PlSf5pjKZnUPG2OeAR1rgqaiVO5xuAq//ANOfFP4i5XSbxy24Ewux6H/t+1Bf1TLK4BB+aIjAJySQw46dailJVCd2e3BqBZ2CnbnA96BjIQIyucn3oQXGG8sKx+ccGh4lkkQHe3J6UVb27D1SMc+1BBdxtIN/mPtJwVUVDKGURpDE5VerMegpjIqxwnDfzXsADoH24B7YzQK5YmnTy8MQBycUW0bRxIik8D2oqYhWx5hC/avVSKd2EcmSOooBGBiUMVO771izybxvbP8A6ijfwkZXLsSM9M1BLZq+Qr4XuooNVuwSqhgTnpmsreGxhjG5Yhu7E1lBwZ4laRFU5BOab21sjKiEEYHI96Sq0kUigZPqP3p1BekQlhGS3saBvaxRW8IVE4zximlu6qnLAfFVqLUpXbasYBQZ56UXHczvt3YXDYJxQPXmHJXn25rVrkKAOSe5FL4wzZH6j09jRccBH1ZyB6vagmj1AZ2lWPtweKNS+3g+kgD3NBxROxYKhVO5PeiFgYn0blGP5oMS6LMAATnOc8Yrmnii8ml1e4PmP6SU4btXRLgrbW088jH8tCSTx2rlF87mfLn1MM0AsUbSSKqoWYnAA6k11vwJ4f8A9Ftmu7lSLqYDjP8A019vvQ39PtLtTo0V48MZmZ29Z6gA4xV0AUKMAnntQekBiCQcfJqOeVFQZIz7CtpDuGCp2/FR/hw4wAcDmgGYdHVMfvmiEO8BUk2468VMYisZVtpX2xUKk+d5cQ3MDnkcKKCdINigZJ+TWSl+AuOKyR5Il3SHnrQF7JLcWlxg7H2HYQeQcUFTUDUfGEz3qrKkL+VGjcAYpt4vexSyjgmsoyzZ2mLAYVXxpd5eWNxdIqRzKd8kLOdz/uKQGy19ba4vbhJBBCo/6pzgZ6LmgUXNpEjMAWBzxkYzRfhBXj8T6eM4HnKc/Helkt7LO+6Q7jVm/p5p5vvECTZwlshc9OT0AxQdn8iA4bfkdlHeoCEgmK7QoPJGc0LO0cVv5krKEjUliT0xVLv/AOo5R2hsLVJgDxLL0/ig6LCcgFVwSc4z0oiI7iQc4+a5bp/jvVHuD51vburdlBBH2q7aZqEmroDHI0W36lHWgfMVDnLg56LW0Eu4lCACOgBoOC0ELeY21ju4ZjzRYlRFJfAJFAHd6nAjtG8e/B59q3tJra4kDgbSOhFVi4edLp0aMrzwT0PNGWazKrkMMhvpJoLQihs4Yn5IrVEVWIwATUFswWJipJPXA/5reGQSEFSDg857GgnI7E1lDXTTZ9AX5Oayg+f3MzMD5YwG657U0s5MptCYJPUjvQaLvIVSW9X+DTa1yiYHt/25JoCIgpG1EGR3PFGW8DshzggHPPJFQ2lgsZMzynB55PH8UxhjMaZJVweQvvQbwxEFRgke4FECNyGXed3sDxWW80+1g0YznjHapVjLOzncC2PXn/aglhDAqNzDH6aliU5BUHjuTjJqFYXGW812bsAeKmSJwSANp9/+6gWeLBMmjSl+FJAOO/NcqupPMnds9+PiuseMFkXw/IzMG2sue3euSSMWZs4HNB0v+ml6ZrGex3DdEQ6gjsev96vNpBNczeTFjcRkZYAGuGaFrNxot6txbt2KuD0K1cx44jWa2vICfPhJKh/0k9aDrVt4enZQLicKB+lRmjYtGs7SN2l3OACSWPah7bxFbSWVtdNIBFPCJBk9OBkf3pbq2u/6ggsrLBEz4Jz1WgdwadYXNurrb7FcbhhiDitU0GyTJHmHP/l0rb8XbadaR280yiQIOCea9N6o2hWySo4A7npQQzaHDIdqzSL8HBqt+JLaLSnhhdmka53BNq4xjrmrZcSSx/nIu5kXcVHcdxS3XdPTWtNDQENNGfOgY9/df8UHJTqc9rdvHat+a77Azcjk9azx9qlxaadFpqTQXcbkNJOgw546HnFQXFrALyWS4hkkjj3B4UOD8/NVbxBeaXcMq6VaT2qqMFJH3fvzzQKwqOM49Wa6b/S7RHhtZtVlhLSS/lxAjjb3P71WP6e+HZNb1dHdR+FtyHlLdDzwtdrbfbx+XDAFHRCAAooOff1RuHtrC1gQhGmY71X/ALRVI0LSJdTkO1khiTl5ZGwo/wCaun9Q7O4vdW0yGVhtMbMzdgAeapGq6kZH/CWREdtEdqhO/wA0Fv07QNI3rGmv2v4jOAsilQ371ZbCyuNJu40kwjbgpPYg9Me4rihMn1FjwfeuseDtTuZ/D0R1Bi62lyixSHqUboP2I/vQXUxSTDZuBx15J5qOdHgeMrCZvkc4NEGZQQQxAHUVsLiNWHBJzwBzQDPZi8xLMrRy54Bx0ouG1iiwW2tJ7+1eSPOWGwjAPtzWG4QSMdpLAdQM0EhTygSOc/FQmRY87Dlj/NSDdIoMspCt+jFSoIouQpb5oIHLOuCHH/kayt72F5lLchccAHrWUHC13K4YDHqAwR8U4sUV1O9cHgq2aEuFeScMdrYYDj96Psll2jcMDFAejLKQAFwO2KYW6RE8oM9sUDbQMzAljjpjFPrK1wuWzk+9BH5TRvkqu08CioLfagLerH8USkShcEZ+9bqP0H+1AJIjmIxxoFfdnzM84qYWzOoO7AUckjrR0UeM4XrUzQZTGaCr+L4N/hy6JY+lQw/Y1xtwSxyT+9fRT20UsZjkjDRMCGRuQRVavf6b6LdsWtvOtCe0bbl/g0HFCSARXmSAK6zJ/Sa1LZXVZhz+qEH/ADSDxN/T0aHbTStrFvJIgUpCIzvfJ+/FA30vVPxPhTTodxMm3Z+wOP8AirGl3HpOLgjMiKAgNUHRIpLK3hiBLyKd+PYnmrTZ2VzfuZrluM5welAfpJvdT1Q3VxH5qyOCxcnpV405Etg95qMkce5jt3HFVXT9Vs7KU2/mKqhdpcn0qfeoL/W/DKSZnvLq9ycPKvCA+w7n7Cg6HFfWlwpMM0b544NLona2uTCcYBLQsO4PVTVBfU9HUhvL1TTQ2NslxbsEx2OR0ppDf31m0fmst3aPhkmjO4Y+DQBf1G0GK6jmubGX8PdMC4ZSQJB3U/NcRleQylZuXBwc9q+hNank/DNeWTh7eZNlwhGduf1D/NU6fwFb6tNJNBG0aKgaSYyBYxx0+aA3+mMkMOkCBMqWxIzdNxPbP8Vdpi0u5Vxsx0Iqk2Yt9NihtbAh/LXHHf5qww6pClqEeTMgXqeN1BWPHOoLFDM0wwI0ManuSewrj6uyNn+RV6/qBM81vZFTlJCzMQc5NUkdAoGRnpignY+ZCWBzgY4+9XfSNVL2mn6JaW/5skyPId3Jw279qoyj8M2Wxv7J2H3q6f0wtHuNbe/Yb1gXgt3Yig6mvnH0sqbiPpHJrCfL9MiursOp6AV492sb56TMOFCc/wA1BNfKFJ2fmL1MjYoDltjcQkO74I6qxFbraRquxWI4wCDUS6jFLbhgSN3AG01tHLGigFUjRTk5NBsBEjeWZ8v0AB5FTGNxEQZSWHtQs15YxyKI5UaZm4VBljRatyfUOByO9BCvnkOxyAehJ6VlSSTEAo7MEYZye1ZQcCh1VzI+VJVm4+KtumyedGrEZGKqcFn61K5Jzk1adOik8sNGSKCwWcWSMqeD1pxEvAwaWabFKqetiT2ptHEQKCeJeu6p0ROOKHRSoGOpomKLJBNATGn8VuyttwvFeouBz7V6eOlBCiSrncR8cdKmQHHsa1DDd6iKnTntQeLGT0GSarvjfws02ntfWkcf47cpIYn1KOo+9W/To90xJHCjNa+I4o5rHaVJcHK4GcUHAidbjVjb28Lk/rT1H+9QJd+IWYpIZ1J4wykD/iuizWM1u5dFR17j6a1t7dpydkBTJ6PhkP8AkUFW0fQry9cHUPMkTOSgbA/eugS+CkvLfSrmwaOya1H0OmRnOd3yfvUViyW8oSeGS2k/Thso32NMvEEzavp6WfmXtsQ4ZmSMssg9jtIOKBd4hdbnXdN0O4nEqxqLm8kYcyEcKCB274obwTc21td63bzTImlQzbo/N4C5Jz9qBHg7XrOSW60zUVBkQLJNeDYwA6bSSTiqdqumX1hElpLdR3MU0haUWrb2LdtxPUUHWri70aOOQ2W91eMkhT+Ww71SLm8k1IrFG7LaISsUKkhEA4/c/NLLyW+0Tw/axPdRxyz5SMiPlFA3EfOTgVpYa5a2KR29xG6oF2LP+ksPqP8AJoHVuUiGFQbRwAO5rbUjttQ3QnpRVjFC0HmBw4Ybsk9jS+9k/EygDiNe1AVe+Hv9c0KJY/LGTuUEH0t3wR71S7rwL4igc/h7FSp4DRyAnH710vwSzXFtJGXP5T8DtzT2V2Scpx05AB5oOXaL/TKUssutThBnJhiOSfue1dB0rT7LTYhDZ2ywpj9K9f3o8ec7Eoy7RwOOamSIlgH3HHJ560ADx7BkBQd3B+KhklTcqlIyx6ZxzTOWCMSM4GM9qXvbfmgqgGMnnvQCXs9yWAgZYwxADbc/fFFtIsm2LK8Do1FpYtt3OVXPQDnFT/gLULuI3H3zQLkCo+7erMBhQF/zU8UShjITt3dcdam8qBXGOK2JjhJwevX5oI2mRBtUbiOB3rK8e4hKlVOGx1rKDk1nAvmjjirLp0ConpHSkFq+LnyyMVaLIekUDO2XAHFGxpuNCW9Hw/AoJI4Rn/miY1A4xWg4xW+dtBJvAX5rQyAj01qDv4xW4hyOtBHtPDBRu+9To1aqV5QEZGM1Pb2kkpyFwvuaA6xkjhiZ5pEQHuzAUUJoZVysqMvc5BFA3GjWE6t+JtYZmZdrGRckj2pB4n8P6Ba+HryY6fFGY4iyFSwwwHHQ0FoksLOceu3jOfilF/4WsJQWhUwPjhkPeuPeCD4nuLmOLS9RnRmJIRpCVAHuG4xXToNd1fSz5PiC50xZM+gksu9R3zjAP3FALdaNqVkD5bmeLnoNw/cUuZ7yJTmOTb7277W//GnI8R6BrF0IXvvw90owrJL6f2I4Ne6lb6lax+akcWoRDkSIMPj5x1oEE1pZanAbeXU72CRuu8kkfseKRy+BNbsLsTaNfrcWxOfMkcKVPyp601vdX0+dtt5BLbuO+K8/HQwxh7aVZ9vIwSR+9BX/AB3qUaX0Gm6patcW8ECgTJ6GEh5Yg+3SqvZafPqCM9lKsqQthIncB9p5PFWrxBb3GoxKtsizSNIHlLnillx4bgUR/gJpFuVAywPBPv8AFBtpjTDVniaYxtGoEiofQqgDC47/AHpwZdt0gB+oGkVsz294xuZ0lmYbWKDAwPf5plZP5paV+Qgxn2oLb4Fl8jUXSQgJIMfvV3nVGyo79a5DP4iXRxFMoV5gw2x+49zV3svEsWo2Ud3bg7XHqHdT7UD10gU7A3X571uFy4WT9jVauLaS+dXB56jNOoIZktAHk24GMsaDNYv7fT4cs2SQQB81UY/GAe78uRFABHOKI8Sxqw/NzIB0K9v3qkXEAR5Lm3lJkxyrEc0HRpdcDJlXxz715LriCDIlx2xmuTSanO0g35GOVA6A15NrFyy+WR15BHWg6a3iCJZAm8Nx1rY6uZF3kYQ9Ce9cwkv5MLKpw3980fZ30t1GQ7nfnIHvQXtb6NpMiQHjNZSexguJoEKA4A54xWUCmGQHVAvQgVa7PoKqcMQTUs9zVtsB6R70DSAdKNibaaFgHAogHB+aApSxOQKwqze4r2BWNErEcgnpQRxoBwTREMYI25JPxXjtHFG8szBY0BZmPQCqtN4k1HVZmsvDlrJhTzIoxx7k9qC6xWgxuk4Udc1Kt2onEMcZ6Aj7VWtK0vxbbSrNcaraSqR67aUMQPjcBT2GYfi1klXypVTa0ec9+oPcUDKZ1CbmIBx3NArdb02yKOeqkcEUHraWCPGb28aFpThFL9ftWaXagkGOZnXpg80EK6fp2hrfarZWbNJ5ZYwxrk8ckKO2a43Y+JRPrlxca9bi7trwkTwyHPljPG32IruNzeWNrciKS8hjkx9JcZ/eqL4+8IreW7alo8UfnKMyJGB+YOuR8/70CHXvD2myxxSeHj5+88QySZJ/9G/waWWl5rmmTNa2l5NHJEQHhlYhk+PYj7VpYXkvh+3Md/IySM/mC3JwYuOv3Pt7U3utdt9ftnQRql4ybYEx6HX5br/+6Aq3127n/K1uwhn3DHmBPV/aod2l2ks0MUwcrksARwfb+Kql5r+qwI+miL8I68SmMku49ix5x9qH07exycBcdB/vQWGW4Icqrg7uSBUltBfXMTxWceZSDkk8D2FeaPp/4mRvVtQLuJ+P+audlHb2dqI4ETaAMseufn5oKJP4WvrKBJ4fzrgnEq7hnP8A40ol1iTT0lieNlk3f9N+oPzXWPNDtwqkgZ3Clev6PpWqJm8tQZ24Eqkh/wCaDi09xJcStJMxLE5yaeeGvEk2jTEjEkTH1xsevz96M1TwhDBIy216CQfokXBA+9Ve+tGs7gxsyvj9Scg0HcdM8XaUdJa+WRAUODGTlgfmqb4v8Yy3SAJPIqSLlQhwOtUCG6kgTYjnDdQO9azvLdKqbSQowBigZ23ijUreMxi4Z4jwVc5oaS9MrmRXYE9gaht9HvLqTy4YmLewFWbRfAt/LIj3ShY885NAt0uBrqYLG+GJ6kHAq82mhpHAHuwjtjqEBIpla6PDaqEi2IFH0oOtTTCMLxLHFAjessaBbJo1hKUZYQAO7EAUXZaLZeYfUu4jGFAIH2qNVXyCVQupPBzwBRlhcLMWSBUOwY3LQM4bVLZf1Y246Dmsod1R5PMkupfMHpCFcc1lBTQp/wBRX7c1arHhRVWRw2oAA9BVns24HNA0jYg8Ci4+eTQKPR9vyOaA2FhgCiA3HNDwKWbaoplBCoUbwC1BClnFexhblN8O7JQ9Gx0z8Uwijit49sMaoo7KMCvE4pbq0ttD63keNh1ZScfvQET34jyCCCKqviLWPJ2tE35qHcPcVrr2oiKBXSVZEboyHOao1/evK58wlt+dpJ5B9qBprWsXOriG4Eu+KPmLgAoe4P7inXhvxbLBlbm3d1xzJGucVRNAuHMVzARld5dfjPWmLalcW1jcwBmgSQDeem4fegG8TSWl3fTzWV23mO+7aQcn/ipPD+sXOmmVby9kcqAEtwTjd8/FVxNUZbwtbpiLoVAyW+TTB9Nl1V/xNszxOR6gYyQTQba9aNrU6ymQLODmRj3X3x8UHdBD5MOl5CWkZBlzg5/5PWmFrFfQy+XJsZgO6lT/AHpdqtleyqU2iFQT5iocAmgFs51k9N6GkjU8OT6k/fuKcr+HQDyGZ/ZQMfzSe2jWGWMqMkcMG71btDsRdXMcsUe6MMC3bFBctK0aO30m23qpmK75CVzkmopEVZSkShVXqM55o25vZdmxBxjv0FVyWV1kkkhCLLIcFqBvl0kG+P6ehX6eajW5AlcMpwDgcHp8ZqO11B+EdUK55bpTOFba4Cqsy8jOxlI/vQJdQtVmaHzI4ioyWUj6vgVzXxc0cmrSRwxpEkfp9Ixmuvahp8UdxHG065fj0tkCqX4q0nTmt5biJw10WxlDkE/NBQooUXBKg9j96eeHbiK2uwslokqucHJ6faloQ252MMHHapo9xwADk85oOoWkEEWZLeGJWbn0jmtzI0kmzqV56/7Cua7p0X0SyI3YbyCaHF25ly80wcHJO45oOmPIYnIMgZm4xjIz7UPchYSFLBRxkYySfbFVPStbayb1sJkYjO8kk0y1HxEt3CY4rfy2Y5Lhv80Dx3ihiZ55EjjI53cgigDrumQxMtux3EHaUXrVWuJmn5ZXkIz9TZoMyEtgIsZPGAaC/W2v6e0SvcXRjcD0qyEk1lUiG3mlfaoklcAYA5zWUDeIf/UeDz7VZ7N+lJBArXu8DkD+1MYJHHQHGaB1FJ6vim1uykDJxnAquxv5eXkbGB0qfSrw3etW0ZPoBJA+QKC7WyBFAH8+9FrjHNCRuq/UQKF1PVIba2O1wWPAAoPNW16GxARMMxOCc9KQ/wCpteM0kjDkcAdOKq8sz3F6zFtwLfq6Cp7c28rExTsueM4wCfigj1T8PH5kifU5+kDj5qv3YLGI5wu7NWn/AEm3kRhNPhjz9XQVNHpWneXgNuweCaCmWS/h7+VAcbhlc8A0FdTT6xqQj86NLeLjLH0/fir7e6Fb3duFC8/TlTzSJ/BLxzD8KS6A8p7UD/Q/BCiOO4tL/Tro8MQsbMP96vdhpkiW6pP+EI7okG0Vp4e0W0sdPt4vwdusqoNzBACT9+tPUjA4HGB0oK5rmi28VsZoLCOZgemMY+a5zrtlLHdASweQZcEAZ25rtEoKqcYIx9J71SvEWJoJIHCs2fQT7dqCtvpNiURZbZH2DBbGDXlxeW+mxLHb7Y0HRQaQahqU8UkkLyEOpwSDkUglkub6QIMk0FpuvEkjHaZUAzjrQZ1mJY97NuYN2pDJpl2hXChmI4xUU8c/lAOvfoKBu/il1wFg5BzknrUdx4pv5QSjpGSeCOopIsXUsGz1A7VKtuZXCqCc+woDRrt+0wkmupGI5Cg45olNbaY//MR2UjnY2GNS6T4Rv9RGYonCjHqYYFND4C1GN1acwxoO5fBP7UEEcmjLEh2XJLZ3E4JHtTO3OiyW4UThi3Z0ww/imul+F9N5W6ubQnGPzJ8/2FTx2+iaSWUSW0hDDBOGxj2oK9c+F2utzaYCQV+rB4+x961PgjUbnBkKptGGklHJx9qtS6/DJuB1BPKb6EbjafbgVM97B5cZju98hH0Kc9qClP4JuPM3eZGQvTaDWy+FLpOXmVVPQAdRV3SaSa2Dq8K8HhTQluJXbc5VvkZzQVweFg2A9w7DvtGMUda+HrGDOyDzXI6k04/Gn6TFtwcAsMVHLPOzKyMACeeMZFAKljBaK2xAgbqEHNZUkiG5KKwyRyxDYzWUFNGoiO5AUerpTWC7kM8SZVVdgCT96o/4mR7mKUKRvbpVg0y7ZLkiQM5GCCfege6/OtncvAuSBggH5pRY6xc2N/BdRAFlYggjqD1pnfW8upXfnyqFDd/2o9bW2t7YW4jU7hyxHP7/ADQTXGt3Nzdrd5IiMbBUXovH+9I59Rle4gEjHgjjPX1U9g0lwmYlyGGNp6YpPdaJcyXQkCEGJs8HjigFWO5bVFjjj3IhJmJHAFTvMsErxBGURqD09/atNRlvhrSrLIFhkfO1RjA9qW3184vboug9GVU9B8HFBu+oTG4aN5AijAPPNNrS6kmURI3pHU1U9GjlvLhvNJ2KcuwFWeylE7uYY28mPuR9XzQWvTUiZlXf2yfimKX9jbMdjDI6tVF1jUbm2tGjtFAfILFT0WhdPe4kQPcZGecZ5oOjxa7mUJG2TnjJzVpsbxbheCM4rjh1SOB1MTDINWDStXLxBUbcepKk80HQ765iiQlz0rmXi6/LXEjQt6MnDCjdXvJ7kHE+MfpFVy/hnCMHBLdvvQU+VibkkPnJ65p3pWmSTv8AlKDjvUeneH7qdlaRNpY8far7pGnx2EQRV9tx96AGDR5GC70BI4OKIuvDMVzAEEYVgOpp+jqG9s15PeIif2oKbL4VtQp85thHTbU9hZadpv5kVuZJA3BYf3p8zeaDhetLdjLIY5GCA+woGC6rNLHiWER4/wDtnHFA30dpc7muXuHOMqBKalYjdkShwBgCoGkj5+pWb2PJoFT+HbSdsoZVUgEgSdPvWq+HrSMYk81jzgs2aZJCVeRlZ1bgMAxP781siBH/ADmZzt6M/H7UC+HTLO0iYxqVA6lhuphE1rboXC5kK53kAAVs0RLFlUAfBr14PR+ds8nr6hk0Akdw8jhlX8sAncegHxRbR3UhDqGCg5UK3WvYY/OJQx5VehHAxRVxmMIBIVHsKAViQ586THfbjpWguxyqJkDtsNb3CKuW5YD1E9MUO77AxQkgdVoJlxncS2cdBWUGQ0iCRVKFjyFPUVlBzi1lDzoMEhCOtW+whjdQ4UHnHShFsLZrsyFFBK4I96sOnKqLtWMKo6Y70E8MEhdZGHAHSsSM3t4C4IjVv5o2NlxtHOR70THFg5AA78UE897FAgReOwpVeXrSRqEB5+thU8sWQ568d+1Ky2C8YGQR1NAs1URXN0WaTaVAChh3qvajbi4kllVwVCbWC926Ufr04tgMxktng0stLlVimiy6FyCCPbuKBhoNskUTKu7YT6m6cf8A9mt5NeR7uC2AEduAMKnc54z71FbMwQSs/omXgZ7jrSURq2sozIiqHBwn6R1oLJcTPJIshAVm9SIF6exquy6leRrJB5pMgb1Enp9qdXzySMfNYrCqsYgF5II6VWZY2aXzHmVRt9ZOQE7YPzQSpcytOIVfLKeBng1drS9XSLKNHINww9Rx0ql6LHGt8Z2cMIySAB7d60v9Re8uWmdjt7YNBZhrjyXbEOoGeCTwaa2ty92/mSN9XAxzmqTZkFlZh8Ae9Wfw4hkuo9oO0nvQXqzj2RKABuC4qV3Eaktjj2qB7yGJimeQOaE1O/jtrfzCeCelAfcXIEYwOce9BRXQdCCdxB5pSL03SO4YgDrzUEF/hm8ols9cDigcte7FbySBjjFAW9xPJ5hKb2znk1FZ280pbzCcH9NN7SyEURLIFZvjBxQCWslzPCwaKGLa3qzn6fvRsRRVU4Tg8YXOam9LqVMqcDA3DjFQyO6vhTHswMMh5JoNppDvxGrkDqR0qJ3Xy1OwZzggVKc7VXazsT0PNaTW7A7lXYw6b+M0EVuEYsqxEAc5PaiZHIUKMFffrQDz3IYKseFGctuyP4qe1ldozu5x0IGMCgmREikE3IJHTJqTzmmXbtwB7mvAqHPTFezJACjLljzuAHagiMTHklVX2U9a0MLbmdM46Y7V6s0bNhTtwfvW0LsWfMrexAxigHfcu0suSvBxwKyi/LDnIJAPBBNZQc9tbiQ3ZjlB54FWW1fCjDHA61XYowdRyPp+Ks9na+cAqoCfk4oCoJC2BkZPTim9sGKDjjtx1oWKxe3dJGdQqH1IqD1ce9NfxMUce6JcY7kZzQeppskjcjGR71pPotla4lmdc+2a1bUbmRD5bbV/vmhHaeddrSYPVjjJoAdU0XTrzazyiJcjOASTz2pJqGi2Eb5toRsQ/X3J75qyPb+YuGZz2BLVDcxwlyhB3KueOARQUO/sEht3ZQwz9IzioNFtJ2kX8vc56Fh0HtVwl04ySJNJCSMZGXBz+1Ry2nkgCFSHfgEt0JoKtr1ytv5UTONwBJKZqs3S4jQvuIcHv/ir1e+FTcOryyANu5AGf70DN4RV45NsrAnoB0oKYLnyY9sRyD1rI2YkL7889KtsPgmIFSH3565OMUwh8GRSFSo2g5wSc0FQglZV8sHngH3+KsOhaqbSGU7gJQuF3HOTTOH+nsQYyS3UhAw2OOfimFv4Ts41Pl5UE9zmgqE/iG8jlYygqxOQT+qvLnWrm4CRyEAKe9WOfwPHLefiZ9QfZ2ULyKa2PhbSbdCGgEzjrJJyTQJ9IiuJ7JgUJeTp8U4ttJEK+skHuB0pxFYxxOi26kR44UHge1SJGIzIuQGB6YoNbC1hjGHIJzngVveljG2zI7D1da9RcdSQD89aGmUACI+vB4yelBHCrAZKoPs2771ko27SSD2O0VEJo1TC5JPACrgf71NkKoJyARQSRviP6ioxwR/zQd1dHILPvXP6jnFbLOu0zu48oZG0LnJrWIwzAvHgAE5YjJFB4k6ryCPUPSen9qm3yeX63XOcjjAxWrYkASFt3c7h1r2WExY54H9qDaF5EBDNvJJIwODWwmJkOevTHzWm4xtmNe3vivTqD+sJCp+56mg1Jt2IWRG3f+tSJNEoKhQGI6A80Ik1xuLzoiDn6Dk1jTeguF47gUG88spIWElcHljWV5axq0fJ9J6gisoP/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data:image/jpeg;base64,/9j/4AAQSkZJRgABAQAAAQABAAD/2wBDAAkGBwgHBgkIBwgKCgkLDRYPDQwMDRsUFRAWIB0iIiAdHx8kKDQsJCYxJx8fLT0tMTU3Ojo6Iys/RD84QzQ5Ojf/2wBDAQoKCg0MDRoPDxo3JR8lNzc3Nzc3Nzc3Nzc3Nzc3Nzc3Nzc3Nzc3Nzc3Nzc3Nzc3Nzc3Nzc3Nzc3Nzc3Nzc3Nzf/wAARCAC/AQgDASIAAhEBAxEB/8QAHAAAAgIDAQEAAAAAAAAAAAAABAUDBgACBwEI/8QAOhAAAgEDAwIFAgUDAwQBBQAAAQIDAAQRBRIhMUEGEyJRYTJxFCNCgZEHocEVsdEzUmJyJCVTkuHw/8QAFAEBAAAAAAAAAAAAAAAAAAAAAP/EABQRAQAAAAAAAAAAAAAAAAAAAAD/2gAMAwEAAhEDEQA/AOarua59eOD0/anCTMYSibtrDk4pW317snAOP2ouG4kWI4JCjkELnigYwLiI8Edg2KYW9nFKyy7mOwY64FB6eq3MCybix3ZFPdPtSQC/K9h70HqwAoqocHvWsqTHaqDqck03EK+w/mvBCAy5ADdiaANIFkCrKjkgY3DvR6WUaRbVDHjAFYlriRsMyg8nBotYioyD15OeTQLl06bYcy8c7Vz3o21UrFsKAcc4rYQMSH3ncD0J4pZe3ssU7xKwRR9bDqftQP7WHYv5fOeTk96nYALyR+xrnN74nstNDJBMZ5hhlKnIY/PtRng7xbc6rfwWNxFvaRnJdRnaMZA+w96C7RTQpLsVjvYc8GiTLHgkckCoeIyRhTnoT1rXaSchgpJ6qO1AM8O92bYeT3PNbrbtsG0bCD3ohpo0wSNxPGOlbLNuGUQY+aDSGEoo8wFu/tRCqhBLE4rz8QzEqVHx7VkbDBDgDBzQaSbSxAyaV3uvabpsxjurpQ+PpX1H+1LPH/iGXTLaK0sW/PuASXXqq1y+WWZCzur5PJLdSaDstl4m0u5ZVS6RXJ6PlSf5pjKZnUPG2OeAR1rgqaiVO5xuAq//ANOfFP4i5XSbxy24Ewux6H/t+1Bf1TLK4BB+aIjAJySQw46dailJVCd2e3BqBZ2CnbnA96BjIQIyucn3oQXGG8sKx+ccGh4lkkQHe3J6UVb27D1SMc+1BBdxtIN/mPtJwVUVDKGURpDE5VerMegpjIqxwnDfzXsADoH24B7YzQK5YmnTy8MQBycUW0bRxIik8D2oqYhWx5hC/avVSKd2EcmSOooBGBiUMVO771izybxvbP8A6ijfwkZXLsSM9M1BLZq+Qr4XuooNVuwSqhgTnpmsreGxhjG5Yhu7E1lBwZ4laRFU5BOab21sjKiEEYHI96Sq0kUigZPqP3p1BekQlhGS3saBvaxRW8IVE4zximlu6qnLAfFVqLUpXbasYBQZ56UXHczvt3YXDYJxQPXmHJXn25rVrkKAOSe5FL4wzZH6j09jRccBH1ZyB6vagmj1AZ2lWPtweKNS+3g+kgD3NBxROxYKhVO5PeiFgYn0blGP5oMS6LMAATnOc8Yrmnii8ml1e4PmP6SU4btXRLgrbW088jH8tCSTx2rlF87mfLn1MM0AsUbSSKqoWYnAA6k11vwJ4f8A9Ftmu7lSLqYDjP8A019vvQ39PtLtTo0V48MZmZ29Z6gA4xV0AUKMAnntQekBiCQcfJqOeVFQZIz7CtpDuGCp2/FR/hw4wAcDmgGYdHVMfvmiEO8BUk2468VMYisZVtpX2xUKk+d5cQ3MDnkcKKCdINigZJ+TWSl+AuOKyR5Il3SHnrQF7JLcWlxg7H2HYQeQcUFTUDUfGEz3qrKkL+VGjcAYpt4vexSyjgmsoyzZ2mLAYVXxpd5eWNxdIqRzKd8kLOdz/uKQGy19ba4vbhJBBCo/6pzgZ6LmgUXNpEjMAWBzxkYzRfhBXj8T6eM4HnKc/Helkt7LO+6Q7jVm/p5p5vvECTZwlshc9OT0AxQdn8iA4bfkdlHeoCEgmK7QoPJGc0LO0cVv5krKEjUliT0xVLv/AOo5R2hsLVJgDxLL0/ig6LCcgFVwSc4z0oiI7iQc4+a5bp/jvVHuD51vburdlBBH2q7aZqEmroDHI0W36lHWgfMVDnLg56LW0Eu4lCACOgBoOC0ELeY21ju4ZjzRYlRFJfAJFAHd6nAjtG8e/B59q3tJra4kDgbSOhFVi4edLp0aMrzwT0PNGWazKrkMMhvpJoLQihs4Yn5IrVEVWIwATUFswWJipJPXA/5reGQSEFSDg857GgnI7E1lDXTTZ9AX5Oayg+f3MzMD5YwG657U0s5MptCYJPUjvQaLvIVSW9X+DTa1yiYHt/25JoCIgpG1EGR3PFGW8DshzggHPPJFQ2lgsZMzynB55PH8UxhjMaZJVweQvvQbwxEFRgke4FECNyGXed3sDxWW80+1g0YznjHapVjLOzncC2PXn/aglhDAqNzDH6aliU5BUHjuTjJqFYXGW812bsAeKmSJwSANp9/+6gWeLBMmjSl+FJAOO/NcqupPMnds9+PiuseMFkXw/IzMG2sue3euSSMWZs4HNB0v+ml6ZrGex3DdEQ6gjsev96vNpBNczeTFjcRkZYAGuGaFrNxot6txbt2KuD0K1cx44jWa2vICfPhJKh/0k9aDrVt4enZQLicKB+lRmjYtGs7SN2l3OACSWPah7bxFbSWVtdNIBFPCJBk9OBkf3pbq2u/6ggsrLBEz4Jz1WgdwadYXNurrb7FcbhhiDitU0GyTJHmHP/l0rb8XbadaR280yiQIOCea9N6o2hWySo4A7npQQzaHDIdqzSL8HBqt+JLaLSnhhdmka53BNq4xjrmrZcSSx/nIu5kXcVHcdxS3XdPTWtNDQENNGfOgY9/df8UHJTqc9rdvHat+a77Azcjk9azx9qlxaadFpqTQXcbkNJOgw546HnFQXFrALyWS4hkkjj3B4UOD8/NVbxBeaXcMq6VaT2qqMFJH3fvzzQKwqOM49Wa6b/S7RHhtZtVlhLSS/lxAjjb3P71WP6e+HZNb1dHdR+FtyHlLdDzwtdrbfbx+XDAFHRCAAooOff1RuHtrC1gQhGmY71X/ALRVI0LSJdTkO1khiTl5ZGwo/wCaun9Q7O4vdW0yGVhtMbMzdgAeapGq6kZH/CWREdtEdqhO/wA0Fv07QNI3rGmv2v4jOAsilQ371ZbCyuNJu40kwjbgpPYg9Me4rihMn1FjwfeuseDtTuZ/D0R1Bi62lyixSHqUboP2I/vQXUxSTDZuBx15J5qOdHgeMrCZvkc4NEGZQQQxAHUVsLiNWHBJzwBzQDPZi8xLMrRy54Bx0ouG1iiwW2tJ7+1eSPOWGwjAPtzWG4QSMdpLAdQM0EhTygSOc/FQmRY87Dlj/NSDdIoMspCt+jFSoIouQpb5oIHLOuCHH/kayt72F5lLchccAHrWUHC13K4YDHqAwR8U4sUV1O9cHgq2aEuFeScMdrYYDj96Psll2jcMDFAejLKQAFwO2KYW6RE8oM9sUDbQMzAljjpjFPrK1wuWzk+9BH5TRvkqu08CioLfagLerH8USkShcEZ+9bqP0H+1AJIjmIxxoFfdnzM84qYWzOoO7AUckjrR0UeM4XrUzQZTGaCr+L4N/hy6JY+lQw/Y1xtwSxyT+9fRT20UsZjkjDRMCGRuQRVavf6b6LdsWtvOtCe0bbl/g0HFCSARXmSAK6zJ/Sa1LZXVZhz+qEH/ADSDxN/T0aHbTStrFvJIgUpCIzvfJ+/FA30vVPxPhTTodxMm3Z+wOP8AirGl3HpOLgjMiKAgNUHRIpLK3hiBLyKd+PYnmrTZ2VzfuZrluM5welAfpJvdT1Q3VxH5qyOCxcnpV405Etg95qMkce5jt3HFVXT9Vs7KU2/mKqhdpcn0qfeoL/W/DKSZnvLq9ycPKvCA+w7n7Cg6HFfWlwpMM0b544NLona2uTCcYBLQsO4PVTVBfU9HUhvL1TTQ2NslxbsEx2OR0ppDf31m0fmst3aPhkmjO4Y+DQBf1G0GK6jmubGX8PdMC4ZSQJB3U/NcRleQylZuXBwc9q+hNank/DNeWTh7eZNlwhGduf1D/NU6fwFb6tNJNBG0aKgaSYyBYxx0+aA3+mMkMOkCBMqWxIzdNxPbP8Vdpi0u5Vxsx0Iqk2Yt9NihtbAh/LXHHf5qww6pClqEeTMgXqeN1BWPHOoLFDM0wwI0ManuSewrj6uyNn+RV6/qBM81vZFTlJCzMQc5NUkdAoGRnpignY+ZCWBzgY4+9XfSNVL2mn6JaW/5skyPId3Jw279qoyj8M2Wxv7J2H3q6f0wtHuNbe/Yb1gXgt3Yig6mvnH0sqbiPpHJrCfL9MiursOp6AV492sb56TMOFCc/wA1BNfKFJ2fmL1MjYoDltjcQkO74I6qxFbraRquxWI4wCDUS6jFLbhgSN3AG01tHLGigFUjRTk5NBsBEjeWZ8v0AB5FTGNxEQZSWHtQs15YxyKI5UaZm4VBljRatyfUOByO9BCvnkOxyAehJ6VlSSTEAo7MEYZye1ZQcCh1VzI+VJVm4+KtumyedGrEZGKqcFn61K5Jzk1adOik8sNGSKCwWcWSMqeD1pxEvAwaWabFKqetiT2ptHEQKCeJeu6p0ROOKHRSoGOpomKLJBNATGn8VuyttwvFeouBz7V6eOlBCiSrncR8cdKmQHHsa1DDd6iKnTntQeLGT0GSarvjfws02ntfWkcf47cpIYn1KOo+9W/To90xJHCjNa+I4o5rHaVJcHK4GcUHAidbjVjb28Lk/rT1H+9QJd+IWYpIZ1J4wykD/iuizWM1u5dFR17j6a1t7dpydkBTJ6PhkP8AkUFW0fQry9cHUPMkTOSgbA/eugS+CkvLfSrmwaOya1H0OmRnOd3yfvUViyW8oSeGS2k/Thso32NMvEEzavp6WfmXtsQ4ZmSMssg9jtIOKBd4hdbnXdN0O4nEqxqLm8kYcyEcKCB274obwTc21td63bzTImlQzbo/N4C5Jz9qBHg7XrOSW60zUVBkQLJNeDYwA6bSSTiqdqumX1hElpLdR3MU0haUWrb2LdtxPUUHWri70aOOQ2W91eMkhT+Ww71SLm8k1IrFG7LaISsUKkhEA4/c/NLLyW+0Tw/axPdRxyz5SMiPlFA3EfOTgVpYa5a2KR29xG6oF2LP+ksPqP8AJoHVuUiGFQbRwAO5rbUjttQ3QnpRVjFC0HmBw4Ybsk9jS+9k/EygDiNe1AVe+Hv9c0KJY/LGTuUEH0t3wR71S7rwL4igc/h7FSp4DRyAnH710vwSzXFtJGXP5T8DtzT2V2Scpx05AB5oOXaL/TKUssutThBnJhiOSfue1dB0rT7LTYhDZ2ywpj9K9f3o8ec7Eoy7RwOOamSIlgH3HHJ560ADx7BkBQd3B+KhklTcqlIyx6ZxzTOWCMSM4GM9qXvbfmgqgGMnnvQCXs9yWAgZYwxADbc/fFFtIsm2LK8Do1FpYtt3OVXPQDnFT/gLULuI3H3zQLkCo+7erMBhQF/zU8UShjITt3dcdam8qBXGOK2JjhJwevX5oI2mRBtUbiOB3rK8e4hKlVOGx1rKDk1nAvmjjirLp0ConpHSkFq+LnyyMVaLIekUDO2XAHFGxpuNCW9Hw/AoJI4Rn/miY1A4xWg4xW+dtBJvAX5rQyAj01qDv4xW4hyOtBHtPDBRu+9To1aqV5QEZGM1Pb2kkpyFwvuaA6xkjhiZ5pEQHuzAUUJoZVysqMvc5BFA3GjWE6t+JtYZmZdrGRckj2pB4n8P6Ba+HryY6fFGY4iyFSwwwHHQ0FoksLOceu3jOfilF/4WsJQWhUwPjhkPeuPeCD4nuLmOLS9RnRmJIRpCVAHuG4xXToNd1fSz5PiC50xZM+gksu9R3zjAP3FALdaNqVkD5bmeLnoNw/cUuZ7yJTmOTb7277W//GnI8R6BrF0IXvvw90owrJL6f2I4Ne6lb6lax+akcWoRDkSIMPj5x1oEE1pZanAbeXU72CRuu8kkfseKRy+BNbsLsTaNfrcWxOfMkcKVPyp601vdX0+dtt5BLbuO+K8/HQwxh7aVZ9vIwSR+9BX/AB3qUaX0Gm6patcW8ECgTJ6GEh5Yg+3SqvZafPqCM9lKsqQthIncB9p5PFWrxBb3GoxKtsizSNIHlLnillx4bgUR/gJpFuVAywPBPv8AFBtpjTDVniaYxtGoEiofQqgDC47/AHpwZdt0gB+oGkVsz294xuZ0lmYbWKDAwPf5plZP5paV+Qgxn2oLb4Fl8jUXSQgJIMfvV3nVGyo79a5DP4iXRxFMoV5gw2x+49zV3svEsWo2Ud3bg7XHqHdT7UD10gU7A3X571uFy4WT9jVauLaS+dXB56jNOoIZktAHk24GMsaDNYv7fT4cs2SQQB81UY/GAe78uRFABHOKI8Sxqw/NzIB0K9v3qkXEAR5Lm3lJkxyrEc0HRpdcDJlXxz715LriCDIlx2xmuTSanO0g35GOVA6A15NrFyy+WR15BHWg6a3iCJZAm8Nx1rY6uZF3kYQ9Ce9cwkv5MLKpw3980fZ30t1GQ7nfnIHvQXtb6NpMiQHjNZSexguJoEKA4A54xWUCmGQHVAvQgVa7PoKqcMQTUs9zVtsB6R70DSAdKNibaaFgHAogHB+aApSxOQKwqze4r2BWNErEcgnpQRxoBwTREMYI25JPxXjtHFG8szBY0BZmPQCqtN4k1HVZmsvDlrJhTzIoxx7k9qC6xWgxuk4Udc1Kt2onEMcZ6Aj7VWtK0vxbbSrNcaraSqR67aUMQPjcBT2GYfi1klXypVTa0ec9+oPcUDKZ1CbmIBx3NArdb02yKOeqkcEUHraWCPGb28aFpThFL9ftWaXagkGOZnXpg80EK6fp2hrfarZWbNJ5ZYwxrk8ckKO2a43Y+JRPrlxca9bi7trwkTwyHPljPG32IruNzeWNrciKS8hjkx9JcZ/eqL4+8IreW7alo8UfnKMyJGB+YOuR8/70CHXvD2myxxSeHj5+88QySZJ/9G/waWWl5rmmTNa2l5NHJEQHhlYhk+PYj7VpYXkvh+3Md/IySM/mC3JwYuOv3Pt7U3utdt9ftnQRql4ybYEx6HX5br/+6Aq3127n/K1uwhn3DHmBPV/aod2l2ks0MUwcrksARwfb+Kql5r+qwI+miL8I68SmMku49ix5x9qH07exycBcdB/vQWGW4Icqrg7uSBUltBfXMTxWceZSDkk8D2FeaPp/4mRvVtQLuJ+P+audlHb2dqI4ETaAMseufn5oKJP4WvrKBJ4fzrgnEq7hnP8A40ol1iTT0lieNlk3f9N+oPzXWPNDtwqkgZ3Clev6PpWqJm8tQZ24Eqkh/wCaDi09xJcStJMxLE5yaeeGvEk2jTEjEkTH1xsevz96M1TwhDBIy216CQfokXBA+9Ve+tGs7gxsyvj9Scg0HcdM8XaUdJa+WRAUODGTlgfmqb4v8Yy3SAJPIqSLlQhwOtUCG6kgTYjnDdQO9azvLdKqbSQowBigZ23ijUreMxi4Z4jwVc5oaS9MrmRXYE9gaht9HvLqTy4YmLewFWbRfAt/LIj3ShY885NAt0uBrqYLG+GJ6kHAq82mhpHAHuwjtjqEBIpla6PDaqEi2IFH0oOtTTCMLxLHFAjessaBbJo1hKUZYQAO7EAUXZaLZeYfUu4jGFAIH2qNVXyCVQupPBzwBRlhcLMWSBUOwY3LQM4bVLZf1Y246Dmsod1R5PMkupfMHpCFcc1lBTQp/wBRX7c1arHhRVWRw2oAA9BVns24HNA0jYg8Ci4+eTQKPR9vyOaA2FhgCiA3HNDwKWbaoplBCoUbwC1BClnFexhblN8O7JQ9Gx0z8Uwijit49sMaoo7KMCvE4pbq0ttD63keNh1ZScfvQET34jyCCCKqviLWPJ2tE35qHcPcVrr2oiKBXSVZEboyHOao1/evK58wlt+dpJ5B9qBprWsXOriG4Eu+KPmLgAoe4P7inXhvxbLBlbm3d1xzJGucVRNAuHMVzARld5dfjPWmLalcW1jcwBmgSQDeem4fegG8TSWl3fTzWV23mO+7aQcn/ipPD+sXOmmVby9kcqAEtwTjd8/FVxNUZbwtbpiLoVAyW+TTB9Nl1V/xNszxOR6gYyQTQba9aNrU6ymQLODmRj3X3x8UHdBD5MOl5CWkZBlzg5/5PWmFrFfQy+XJsZgO6lT/AHpdqtleyqU2iFQT5iocAmgFs51k9N6GkjU8OT6k/fuKcr+HQDyGZ/ZQMfzSe2jWGWMqMkcMG71btDsRdXMcsUe6MMC3bFBctK0aO30m23qpmK75CVzkmopEVZSkShVXqM55o25vZdmxBxjv0FVyWV1kkkhCLLIcFqBvl0kG+P6ehX6eajW5AlcMpwDgcHp8ZqO11B+EdUK55bpTOFba4Cqsy8jOxlI/vQJdQtVmaHzI4ioyWUj6vgVzXxc0cmrSRwxpEkfp9Ixmuvahp8UdxHG065fj0tkCqX4q0nTmt5biJw10WxlDkE/NBQooUXBKg9j96eeHbiK2uwslokqucHJ6faloQ252MMHHapo9xwADk85oOoWkEEWZLeGJWbn0jmtzI0kmzqV56/7Cua7p0X0SyI3YbyCaHF25ly80wcHJO45oOmPIYnIMgZm4xjIz7UPchYSFLBRxkYySfbFVPStbayb1sJkYjO8kk0y1HxEt3CY4rfy2Y5Lhv80Dx3ihiZ55EjjI53cgigDrumQxMtux3EHaUXrVWuJmn5ZXkIz9TZoMyEtgIsZPGAaC/W2v6e0SvcXRjcD0qyEk1lUiG3mlfaoklcAYA5zWUDeIf/UeDz7VZ7N+lJBArXu8DkD+1MYJHHQHGaB1FJ6vim1uykDJxnAquxv5eXkbGB0qfSrw3etW0ZPoBJA+QKC7WyBFAH8+9FrjHNCRuq/UQKF1PVIba2O1wWPAAoPNW16GxARMMxOCc9KQ/wCpteM0kjDkcAdOKq8sz3F6zFtwLfq6Cp7c28rExTsueM4wCfigj1T8PH5kifU5+kDj5qv3YLGI5wu7NWn/AEm3kRhNPhjz9XQVNHpWneXgNuweCaCmWS/h7+VAcbhlc8A0FdTT6xqQj86NLeLjLH0/fir7e6Fb3duFC8/TlTzSJ/BLxzD8KS6A8p7UD/Q/BCiOO4tL/Tro8MQsbMP96vdhpkiW6pP+EI7okG0Vp4e0W0sdPt4vwdusqoNzBACT9+tPUjA4HGB0oK5rmi28VsZoLCOZgemMY+a5zrtlLHdASweQZcEAZ25rtEoKqcYIx9J71SvEWJoJIHCs2fQT7dqCtvpNiURZbZH2DBbGDXlxeW+mxLHb7Y0HRQaQahqU8UkkLyEOpwSDkUglkub6QIMk0FpuvEkjHaZUAzjrQZ1mJY97NuYN2pDJpl2hXChmI4xUU8c/lAOvfoKBu/il1wFg5BzknrUdx4pv5QSjpGSeCOopIsXUsGz1A7VKtuZXCqCc+woDRrt+0wkmupGI5Cg45olNbaY//MR2UjnY2GNS6T4Rv9RGYonCjHqYYFND4C1GN1acwxoO5fBP7UEEcmjLEh2XJLZ3E4JHtTO3OiyW4UThi3Z0ww/imul+F9N5W6ubQnGPzJ8/2FTx2+iaSWUSW0hDDBOGxj2oK9c+F2utzaYCQV+rB4+x961PgjUbnBkKptGGklHJx9qtS6/DJuB1BPKb6EbjafbgVM97B5cZju98hH0Kc9qClP4JuPM3eZGQvTaDWy+FLpOXmVVPQAdRV3SaSa2Dq8K8HhTQluJXbc5VvkZzQVweFg2A9w7DvtGMUda+HrGDOyDzXI6k04/Gn6TFtwcAsMVHLPOzKyMACeeMZFAKljBaK2xAgbqEHNZUkiG5KKwyRyxDYzWUFNGoiO5AUerpTWC7kM8SZVVdgCT96o/4mR7mKUKRvbpVg0y7ZLkiQM5GCCfege6/OtncvAuSBggH5pRY6xc2N/BdRAFlYggjqD1pnfW8upXfnyqFDd/2o9bW2t7YW4jU7hyxHP7/ADQTXGt3Nzdrd5IiMbBUXovH+9I59Rle4gEjHgjjPX1U9g0lwmYlyGGNp6YpPdaJcyXQkCEGJs8HjigFWO5bVFjjj3IhJmJHAFTvMsErxBGURqD09/atNRlvhrSrLIFhkfO1RjA9qW3184vboug9GVU9B8HFBu+oTG4aN5AijAPPNNrS6kmURI3pHU1U9GjlvLhvNJ2KcuwFWeylE7uYY28mPuR9XzQWvTUiZlXf2yfimKX9jbMdjDI6tVF1jUbm2tGjtFAfILFT0WhdPe4kQPcZGecZ5oOjxa7mUJG2TnjJzVpsbxbheCM4rjh1SOB1MTDINWDStXLxBUbcepKk80HQ765iiQlz0rmXi6/LXEjQt6MnDCjdXvJ7kHE+MfpFVy/hnCMHBLdvvQU+VibkkPnJ65p3pWmSTv8AlKDjvUeneH7qdlaRNpY8far7pGnx2EQRV9tx96AGDR5GC70BI4OKIuvDMVzAEEYVgOpp+jqG9s15PeIif2oKbL4VtQp85thHTbU9hZadpv5kVuZJA3BYf3p8zeaDhetLdjLIY5GCA+woGC6rNLHiWER4/wDtnHFA30dpc7muXuHOMqBKalYjdkShwBgCoGkj5+pWb2PJoFT+HbSdsoZVUgEgSdPvWq+HrSMYk81jzgs2aZJCVeRlZ1bgMAxP781siBH/ADmZzt6M/H7UC+HTLO0iYxqVA6lhuphE1rboXC5kK53kAAVs0RLFlUAfBr14PR+ds8nr6hk0Akdw8jhlX8sAncegHxRbR3UhDqGCg5UK3WvYY/OJQx5VehHAxRVxmMIBIVHsKAViQ586THfbjpWguxyqJkDtsNb3CKuW5YD1E9MUO77AxQkgdVoJlxncS2cdBWUGQ0iCRVKFjyFPUVlBzi1lDzoMEhCOtW+whjdQ4UHnHShFsLZrsyFFBK4I96sOnKqLtWMKo6Y70E8MEhdZGHAHSsSM3t4C4IjVv5o2NlxtHOR70THFg5AA78UE897FAgReOwpVeXrSRqEB5+thU8sWQ568d+1Ky2C8YGQR1NAs1URXN0WaTaVAChh3qvajbi4kllVwVCbWC926Ufr04tgMxktng0stLlVimiy6FyCCPbuKBhoNskUTKu7YT6m6cf8A9mt5NeR7uC2AEduAMKnc54z71FbMwQSs/omXgZ7jrSURq2sozIiqHBwn6R1oLJcTPJIshAVm9SIF6exquy6leRrJB5pMgb1Enp9qdXzySMfNYrCqsYgF5II6VWZY2aXzHmVRt9ZOQE7YPzQSpcytOIVfLKeBng1drS9XSLKNHINww9Rx0ql6LHGt8Z2cMIySAB7d60v9Re8uWmdjt7YNBZhrjyXbEOoGeCTwaa2ty92/mSN9XAxzmqTZkFlZh8Ae9Wfw4hkuo9oO0nvQXqzj2RKABuC4qV3Eaktjj2qB7yGJimeQOaE1O/jtrfzCeCelAfcXIEYwOce9BRXQdCCdxB5pSL03SO4YgDrzUEF/hm8ols9cDigcte7FbySBjjFAW9xPJ5hKb2znk1FZ280pbzCcH9NN7SyEURLIFZvjBxQCWslzPCwaKGLa3qzn6fvRsRRVU4Tg8YXOam9LqVMqcDA3DjFQyO6vhTHswMMh5JoNppDvxGrkDqR0qJ3Xy1OwZzggVKc7VXazsT0PNaTW7A7lXYw6b+M0EVuEYsqxEAc5PaiZHIUKMFffrQDz3IYKseFGctuyP4qe1ldozu5x0IGMCgmREikE3IJHTJqTzmmXbtwB7mvAqHPTFezJACjLljzuAHagiMTHklVX2U9a0MLbmdM46Y7V6s0bNhTtwfvW0LsWfMrexAxigHfcu0suSvBxwKyi/LDnIJAPBBNZQc9tbiQ3ZjlB54FWW1fCjDHA61XYowdRyPp+Ks9na+cAqoCfk4oCoJC2BkZPTim9sGKDjjtx1oWKxe3dJGdQqH1IqD1ce9NfxMUce6JcY7kZzQeppskjcjGR71pPotla4lmdc+2a1bUbmRD5bbV/vmhHaeddrSYPVjjJoAdU0XTrzazyiJcjOASTz2pJqGi2Eb5toRsQ/X3J75qyPb+YuGZz2BLVDcxwlyhB3KueOARQUO/sEht3ZQwz9IzioNFtJ2kX8vc56Fh0HtVwl04ySJNJCSMZGXBz+1Ry2nkgCFSHfgEt0JoKtr1ytv5UTONwBJKZqs3S4jQvuIcHv/ir1e+FTcOryyANu5AGf70DN4RV45NsrAnoB0oKYLnyY9sRyD1rI2YkL7889KtsPgmIFSH3565OMUwh8GRSFSo2g5wSc0FQglZV8sHngH3+KsOhaqbSGU7gJQuF3HOTTOH+nsQYyS3UhAw2OOfimFv4Ts41Pl5UE9zmgqE/iG8jlYygqxOQT+qvLnWrm4CRyEAKe9WOfwPHLefiZ9QfZ2ULyKa2PhbSbdCGgEzjrJJyTQJ9IiuJ7JgUJeTp8U4ttJEK+skHuB0pxFYxxOi26kR44UHge1SJGIzIuQGB6YoNbC1hjGHIJzngVveljG2zI7D1da9RcdSQD89aGmUACI+vB4yelBHCrAZKoPs2771ko27SSD2O0VEJo1TC5JPACrgf71NkKoJyARQSRviP6ioxwR/zQd1dHILPvXP6jnFbLOu0zu48oZG0LnJrWIwzAvHgAE5YjJFB4k6ryCPUPSen9qm3yeX63XOcjjAxWrYkASFt3c7h1r2WExY54H9qDaF5EBDNvJJIwODWwmJkOevTHzWm4xtmNe3vivTqD+sJCp+56mg1Jt2IWRG3f+tSJNEoKhQGI6A80Ik1xuLzoiDn6Dk1jTeguF47gUG88spIWElcHljWV5axq0fJ9J6gisoP/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2" name="AutoShape 8" descr="data:image/jpeg;base64,/9j/4AAQSkZJRgABAQAAAQABAAD/2wBDAAkGBwgHBgkIBwgKCgkLDRYPDQwMDRsUFRAWIB0iIiAdHx8kKDQsJCYxJx8fLT0tMTU3Ojo6Iys/RD84QzQ5Ojf/2wBDAQoKCg0MDRoPDxo3JR8lNzc3Nzc3Nzc3Nzc3Nzc3Nzc3Nzc3Nzc3Nzc3Nzc3Nzc3Nzc3Nzc3Nzc3Nzc3Nzc3Nzf/wAARCAC/AQgDASIAAhEBAxEB/8QAHAAAAgIDAQEAAAAAAAAAAAAABAUDBgACBwEI/8QAOhAAAgEDAwIFAgUDAwQBBQAAAQIDAAQRBRIhMUEGEyJRYTJxFCNCgZEHocEVsdEzUmJyJCVTkuHw/8QAFAEBAAAAAAAAAAAAAAAAAAAAAP/EABQRAQAAAAAAAAAAAAAAAAAAAAD/2gAMAwEAAhEDEQA/AOarua59eOD0/anCTMYSibtrDk4pW317snAOP2ouG4kWI4JCjkELnigYwLiI8Edg2KYW9nFKyy7mOwY64FB6eq3MCybix3ZFPdPtSQC/K9h70HqwAoqocHvWsqTHaqDqck03EK+w/mvBCAy5ADdiaANIFkCrKjkgY3DvR6WUaRbVDHjAFYlriRsMyg8nBotYioyD15OeTQLl06bYcy8c7Vz3o21UrFsKAcc4rYQMSH3ncD0J4pZe3ssU7xKwRR9bDqftQP7WHYv5fOeTk96nYALyR+xrnN74nstNDJBMZ5hhlKnIY/PtRng7xbc6rfwWNxFvaRnJdRnaMZA+w96C7RTQpLsVjvYc8GiTLHgkckCoeIyRhTnoT1rXaSchgpJ6qO1AM8O92bYeT3PNbrbtsG0bCD3ohpo0wSNxPGOlbLNuGUQY+aDSGEoo8wFu/tRCqhBLE4rz8QzEqVHx7VkbDBDgDBzQaSbSxAyaV3uvabpsxjurpQ+PpX1H+1LPH/iGXTLaK0sW/PuASXXqq1y+WWZCzur5PJLdSaDstl4m0u5ZVS6RXJ6PlSf5pjKZnUPG2OeAR1rgqaiVO5xuAq//ANOfFP4i5XSbxy24Ewux6H/t+1Bf1TLK4BB+aIjAJySQw46dailJVCd2e3BqBZ2CnbnA96BjIQIyucn3oQXGG8sKx+ccGh4lkkQHe3J6UVb27D1SMc+1BBdxtIN/mPtJwVUVDKGURpDE5VerMegpjIqxwnDfzXsADoH24B7YzQK5YmnTy8MQBycUW0bRxIik8D2oqYhWx5hC/avVSKd2EcmSOooBGBiUMVO771izybxvbP8A6ijfwkZXLsSM9M1BLZq+Qr4XuooNVuwSqhgTnpmsreGxhjG5Yhu7E1lBwZ4laRFU5BOab21sjKiEEYHI96Sq0kUigZPqP3p1BekQlhGS3saBvaxRW8IVE4zximlu6qnLAfFVqLUpXbasYBQZ56UXHczvt3YXDYJxQPXmHJXn25rVrkKAOSe5FL4wzZH6j09jRccBH1ZyB6vagmj1AZ2lWPtweKNS+3g+kgD3NBxROxYKhVO5PeiFgYn0blGP5oMS6LMAATnOc8Yrmnii8ml1e4PmP6SU4btXRLgrbW088jH8tCSTx2rlF87mfLn1MM0AsUbSSKqoWYnAA6k11vwJ4f8A9Ftmu7lSLqYDjP8A019vvQ39PtLtTo0V48MZmZ29Z6gA4xV0AUKMAnntQekBiCQcfJqOeVFQZIz7CtpDuGCp2/FR/hw4wAcDmgGYdHVMfvmiEO8BUk2468VMYisZVtpX2xUKk+d5cQ3MDnkcKKCdINigZJ+TWSl+AuOKyR5Il3SHnrQF7JLcWlxg7H2HYQeQcUFTUDUfGEz3qrKkL+VGjcAYpt4vexSyjgmsoyzZ2mLAYVXxpd5eWNxdIqRzKd8kLOdz/uKQGy19ba4vbhJBBCo/6pzgZ6LmgUXNpEjMAWBzxkYzRfhBXj8T6eM4HnKc/Helkt7LO+6Q7jVm/p5p5vvECTZwlshc9OT0AxQdn8iA4bfkdlHeoCEgmK7QoPJGc0LO0cVv5krKEjUliT0xVLv/AOo5R2hsLVJgDxLL0/ig6LCcgFVwSc4z0oiI7iQc4+a5bp/jvVHuD51vburdlBBH2q7aZqEmroDHI0W36lHWgfMVDnLg56LW0Eu4lCACOgBoOC0ELeY21ju4ZjzRYlRFJfAJFAHd6nAjtG8e/B59q3tJra4kDgbSOhFVi4edLp0aMrzwT0PNGWazKrkMMhvpJoLQihs4Yn5IrVEVWIwATUFswWJipJPXA/5reGQSEFSDg857GgnI7E1lDXTTZ9AX5Oayg+f3MzMD5YwG657U0s5MptCYJPUjvQaLvIVSW9X+DTa1yiYHt/25JoCIgpG1EGR3PFGW8DshzggHPPJFQ2lgsZMzynB55PH8UxhjMaZJVweQvvQbwxEFRgke4FECNyGXed3sDxWW80+1g0YznjHapVjLOzncC2PXn/aglhDAqNzDH6aliU5BUHjuTjJqFYXGW812bsAeKmSJwSANp9/+6gWeLBMmjSl+FJAOO/NcqupPMnds9+PiuseMFkXw/IzMG2sue3euSSMWZs4HNB0v+ml6ZrGex3DdEQ6gjsev96vNpBNczeTFjcRkZYAGuGaFrNxot6txbt2KuD0K1cx44jWa2vICfPhJKh/0k9aDrVt4enZQLicKB+lRmjYtGs7SN2l3OACSWPah7bxFbSWVtdNIBFPCJBk9OBkf3pbq2u/6ggsrLBEz4Jz1WgdwadYXNurrb7FcbhhiDitU0GyTJHmHP/l0rb8XbadaR280yiQIOCea9N6o2hWySo4A7npQQzaHDIdqzSL8HBqt+JLaLSnhhdmka53BNq4xjrmrZcSSx/nIu5kXcVHcdxS3XdPTWtNDQENNGfOgY9/df8UHJTqc9rdvHat+a77Azcjk9azx9qlxaadFpqTQXcbkNJOgw546HnFQXFrALyWS4hkkjj3B4UOD8/NVbxBeaXcMq6VaT2qqMFJH3fvzzQKwqOM49Wa6b/S7RHhtZtVlhLSS/lxAjjb3P71WP6e+HZNb1dHdR+FtyHlLdDzwtdrbfbx+XDAFHRCAAooOff1RuHtrC1gQhGmY71X/ALRVI0LSJdTkO1khiTl5ZGwo/wCaun9Q7O4vdW0yGVhtMbMzdgAeapGq6kZH/CWREdtEdqhO/wA0Fv07QNI3rGmv2v4jOAsilQ371ZbCyuNJu40kwjbgpPYg9Me4rihMn1FjwfeuseDtTuZ/D0R1Bi62lyixSHqUboP2I/vQXUxSTDZuBx15J5qOdHgeMrCZvkc4NEGZQQQxAHUVsLiNWHBJzwBzQDPZi8xLMrRy54Bx0ouG1iiwW2tJ7+1eSPOWGwjAPtzWG4QSMdpLAdQM0EhTygSOc/FQmRY87Dlj/NSDdIoMspCt+jFSoIouQpb5oIHLOuCHH/kayt72F5lLchccAHrWUHC13K4YDHqAwR8U4sUV1O9cHgq2aEuFeScMdrYYDj96Psll2jcMDFAejLKQAFwO2KYW6RE8oM9sUDbQMzAljjpjFPrK1wuWzk+9BH5TRvkqu08CioLfagLerH8USkShcEZ+9bqP0H+1AJIjmIxxoFfdnzM84qYWzOoO7AUckjrR0UeM4XrUzQZTGaCr+L4N/hy6JY+lQw/Y1xtwSxyT+9fRT20UsZjkjDRMCGRuQRVavf6b6LdsWtvOtCe0bbl/g0HFCSARXmSAK6zJ/Sa1LZXVZhz+qEH/ADSDxN/T0aHbTStrFvJIgUpCIzvfJ+/FA30vVPxPhTTodxMm3Z+wOP8AirGl3HpOLgjMiKAgNUHRIpLK3hiBLyKd+PYnmrTZ2VzfuZrluM5welAfpJvdT1Q3VxH5qyOCxcnpV405Etg95qMkce5jt3HFVXT9Vs7KU2/mKqhdpcn0qfeoL/W/DKSZnvLq9ycPKvCA+w7n7Cg6HFfWlwpMM0b544NLona2uTCcYBLQsO4PVTVBfU9HUhvL1TTQ2NslxbsEx2OR0ppDf31m0fmst3aPhkmjO4Y+DQBf1G0GK6jmubGX8PdMC4ZSQJB3U/NcRleQylZuXBwc9q+hNank/DNeWTh7eZNlwhGduf1D/NU6fwFb6tNJNBG0aKgaSYyBYxx0+aA3+mMkMOkCBMqWxIzdNxPbP8Vdpi0u5Vxsx0Iqk2Yt9NihtbAh/LXHHf5qww6pClqEeTMgXqeN1BWPHOoLFDM0wwI0ManuSewrj6uyNn+RV6/qBM81vZFTlJCzMQc5NUkdAoGRnpignY+ZCWBzgY4+9XfSNVL2mn6JaW/5skyPId3Jw279qoyj8M2Wxv7J2H3q6f0wtHuNbe/Yb1gXgt3Yig6mvnH0sqbiPpHJrCfL9MiursOp6AV492sb56TMOFCc/wA1BNfKFJ2fmL1MjYoDltjcQkO74I6qxFbraRquxWI4wCDUS6jFLbhgSN3AG01tHLGigFUjRTk5NBsBEjeWZ8v0AB5FTGNxEQZSWHtQs15YxyKI5UaZm4VBljRatyfUOByO9BCvnkOxyAehJ6VlSSTEAo7MEYZye1ZQcCh1VzI+VJVm4+KtumyedGrEZGKqcFn61K5Jzk1adOik8sNGSKCwWcWSMqeD1pxEvAwaWabFKqetiT2ptHEQKCeJeu6p0ROOKHRSoGOpomKLJBNATGn8VuyttwvFeouBz7V6eOlBCiSrncR8cdKmQHHsa1DDd6iKnTntQeLGT0GSarvjfws02ntfWkcf47cpIYn1KOo+9W/To90xJHCjNa+I4o5rHaVJcHK4GcUHAidbjVjb28Lk/rT1H+9QJd+IWYpIZ1J4wykD/iuizWM1u5dFR17j6a1t7dpydkBTJ6PhkP8AkUFW0fQry9cHUPMkTOSgbA/eugS+CkvLfSrmwaOya1H0OmRnOd3yfvUViyW8oSeGS2k/Thso32NMvEEzavp6WfmXtsQ4ZmSMssg9jtIOKBd4hdbnXdN0O4nEqxqLm8kYcyEcKCB274obwTc21td63bzTImlQzbo/N4C5Jz9qBHg7XrOSW60zUVBkQLJNeDYwA6bSSTiqdqumX1hElpLdR3MU0haUWrb2LdtxPUUHWri70aOOQ2W91eMkhT+Ww71SLm8k1IrFG7LaISsUKkhEA4/c/NLLyW+0Tw/axPdRxyz5SMiPlFA3EfOTgVpYa5a2KR29xG6oF2LP+ksPqP8AJoHVuUiGFQbRwAO5rbUjttQ3QnpRVjFC0HmBw4Ybsk9jS+9k/EygDiNe1AVe+Hv9c0KJY/LGTuUEH0t3wR71S7rwL4igc/h7FSp4DRyAnH710vwSzXFtJGXP5T8DtzT2V2Scpx05AB5oOXaL/TKUssutThBnJhiOSfue1dB0rT7LTYhDZ2ywpj9K9f3o8ec7Eoy7RwOOamSIlgH3HHJ560ADx7BkBQd3B+KhklTcqlIyx6ZxzTOWCMSM4GM9qXvbfmgqgGMnnvQCXs9yWAgZYwxADbc/fFFtIsm2LK8Do1FpYtt3OVXPQDnFT/gLULuI3H3zQLkCo+7erMBhQF/zU8UShjITt3dcdam8qBXGOK2JjhJwevX5oI2mRBtUbiOB3rK8e4hKlVOGx1rKDk1nAvmjjirLp0ConpHSkFq+LnyyMVaLIekUDO2XAHFGxpuNCW9Hw/AoJI4Rn/miY1A4xWg4xW+dtBJvAX5rQyAj01qDv4xW4hyOtBHtPDBRu+9To1aqV5QEZGM1Pb2kkpyFwvuaA6xkjhiZ5pEQHuzAUUJoZVysqMvc5BFA3GjWE6t+JtYZmZdrGRckj2pB4n8P6Ba+HryY6fFGY4iyFSwwwHHQ0FoksLOceu3jOfilF/4WsJQWhUwPjhkPeuPeCD4nuLmOLS9RnRmJIRpCVAHuG4xXToNd1fSz5PiC50xZM+gksu9R3zjAP3FALdaNqVkD5bmeLnoNw/cUuZ7yJTmOTb7277W//GnI8R6BrF0IXvvw90owrJL6f2I4Ne6lb6lax+akcWoRDkSIMPj5x1oEE1pZanAbeXU72CRuu8kkfseKRy+BNbsLsTaNfrcWxOfMkcKVPyp601vdX0+dtt5BLbuO+K8/HQwxh7aVZ9vIwSR+9BX/AB3qUaX0Gm6patcW8ECgTJ6GEh5Yg+3SqvZafPqCM9lKsqQthIncB9p5PFWrxBb3GoxKtsizSNIHlLnillx4bgUR/gJpFuVAywPBPv8AFBtpjTDVniaYxtGoEiofQqgDC47/AHpwZdt0gB+oGkVsz294xuZ0lmYbWKDAwPf5plZP5paV+Qgxn2oLb4Fl8jUXSQgJIMfvV3nVGyo79a5DP4iXRxFMoV5gw2x+49zV3svEsWo2Ud3bg7XHqHdT7UD10gU7A3X571uFy4WT9jVauLaS+dXB56jNOoIZktAHk24GMsaDNYv7fT4cs2SQQB81UY/GAe78uRFABHOKI8Sxqw/NzIB0K9v3qkXEAR5Lm3lJkxyrEc0HRpdcDJlXxz715LriCDIlx2xmuTSanO0g35GOVA6A15NrFyy+WR15BHWg6a3iCJZAm8Nx1rY6uZF3kYQ9Ce9cwkv5MLKpw3980fZ30t1GQ7nfnIHvQXtb6NpMiQHjNZSexguJoEKA4A54xWUCmGQHVAvQgVa7PoKqcMQTUs9zVtsB6R70DSAdKNibaaFgHAogHB+aApSxOQKwqze4r2BWNErEcgnpQRxoBwTREMYI25JPxXjtHFG8szBY0BZmPQCqtN4k1HVZmsvDlrJhTzIoxx7k9qC6xWgxuk4Udc1Kt2onEMcZ6Aj7VWtK0vxbbSrNcaraSqR67aUMQPjcBT2GYfi1klXypVTa0ec9+oPcUDKZ1CbmIBx3NArdb02yKOeqkcEUHraWCPGb28aFpThFL9ftWaXagkGOZnXpg80EK6fp2hrfarZWbNJ5ZYwxrk8ckKO2a43Y+JRPrlxca9bi7trwkTwyHPljPG32IruNzeWNrciKS8hjkx9JcZ/eqL4+8IreW7alo8UfnKMyJGB+YOuR8/70CHXvD2myxxSeHj5+88QySZJ/9G/waWWl5rmmTNa2l5NHJEQHhlYhk+PYj7VpYXkvh+3Md/IySM/mC3JwYuOv3Pt7U3utdt9ftnQRql4ybYEx6HX5br/+6Aq3127n/K1uwhn3DHmBPV/aod2l2ks0MUwcrksARwfb+Kql5r+qwI+miL8I68SmMku49ix5x9qH07exycBcdB/vQWGW4Icqrg7uSBUltBfXMTxWceZSDkk8D2FeaPp/4mRvVtQLuJ+P+audlHb2dqI4ETaAMseufn5oKJP4WvrKBJ4fzrgnEq7hnP8A40ol1iTT0lieNlk3f9N+oPzXWPNDtwqkgZ3Clev6PpWqJm8tQZ24Eqkh/wCaDi09xJcStJMxLE5yaeeGvEk2jTEjEkTH1xsevz96M1TwhDBIy216CQfokXBA+9Ve+tGs7gxsyvj9Scg0HcdM8XaUdJa+WRAUODGTlgfmqb4v8Yy3SAJPIqSLlQhwOtUCG6kgTYjnDdQO9azvLdKqbSQowBigZ23ijUreMxi4Z4jwVc5oaS9MrmRXYE9gaht9HvLqTy4YmLewFWbRfAt/LIj3ShY885NAt0uBrqYLG+GJ6kHAq82mhpHAHuwjtjqEBIpla6PDaqEi2IFH0oOtTTCMLxLHFAjessaBbJo1hKUZYQAO7EAUXZaLZeYfUu4jGFAIH2qNVXyCVQupPBzwBRlhcLMWSBUOwY3LQM4bVLZf1Y246Dmsod1R5PMkupfMHpCFcc1lBTQp/wBRX7c1arHhRVWRw2oAA9BVns24HNA0jYg8Ci4+eTQKPR9vyOaA2FhgCiA3HNDwKWbaoplBCoUbwC1BClnFexhblN8O7JQ9Gx0z8Uwijit49sMaoo7KMCvE4pbq0ttD63keNh1ZScfvQET34jyCCCKqviLWPJ2tE35qHcPcVrr2oiKBXSVZEboyHOao1/evK58wlt+dpJ5B9qBprWsXOriG4Eu+KPmLgAoe4P7inXhvxbLBlbm3d1xzJGucVRNAuHMVzARld5dfjPWmLalcW1jcwBmgSQDeem4fegG8TSWl3fTzWV23mO+7aQcn/ipPD+sXOmmVby9kcqAEtwTjd8/FVxNUZbwtbpiLoVAyW+TTB9Nl1V/xNszxOR6gYyQTQba9aNrU6ymQLODmRj3X3x8UHdBD5MOl5CWkZBlzg5/5PWmFrFfQy+XJsZgO6lT/AHpdqtleyqU2iFQT5iocAmgFs51k9N6GkjU8OT6k/fuKcr+HQDyGZ/ZQMfzSe2jWGWMqMkcMG71btDsRdXMcsUe6MMC3bFBctK0aO30m23qpmK75CVzkmopEVZSkShVXqM55o25vZdmxBxjv0FVyWV1kkkhCLLIcFqBvl0kG+P6ehX6eajW5AlcMpwDgcHp8ZqO11B+EdUK55bpTOFba4Cqsy8jOxlI/vQJdQtVmaHzI4ioyWUj6vgVzXxc0cmrSRwxpEkfp9Ixmuvahp8UdxHG065fj0tkCqX4q0nTmt5biJw10WxlDkE/NBQooUXBKg9j96eeHbiK2uwslokqucHJ6faloQ252MMHHapo9xwADk85oOoWkEEWZLeGJWbn0jmtzI0kmzqV56/7Cua7p0X0SyI3YbyCaHF25ly80wcHJO45oOmPIYnIMgZm4xjIz7UPchYSFLBRxkYySfbFVPStbayb1sJkYjO8kk0y1HxEt3CY4rfy2Y5Lhv80Dx3ihiZ55EjjI53cgigDrumQxMtux3EHaUXrVWuJmn5ZXkIz9TZoMyEtgIsZPGAaC/W2v6e0SvcXRjcD0qyEk1lUiG3mlfaoklcAYA5zWUDeIf/UeDz7VZ7N+lJBArXu8DkD+1MYJHHQHGaB1FJ6vim1uykDJxnAquxv5eXkbGB0qfSrw3etW0ZPoBJA+QKC7WyBFAH8+9FrjHNCRuq/UQKF1PVIba2O1wWPAAoPNW16GxARMMxOCc9KQ/wCpteM0kjDkcAdOKq8sz3F6zFtwLfq6Cp7c28rExTsueM4wCfigj1T8PH5kifU5+kDj5qv3YLGI5wu7NWn/AEm3kRhNPhjz9XQVNHpWneXgNuweCaCmWS/h7+VAcbhlc8A0FdTT6xqQj86NLeLjLH0/fir7e6Fb3duFC8/TlTzSJ/BLxzD8KS6A8p7UD/Q/BCiOO4tL/Tro8MQsbMP96vdhpkiW6pP+EI7okG0Vp4e0W0sdPt4vwdusqoNzBACT9+tPUjA4HGB0oK5rmi28VsZoLCOZgemMY+a5zrtlLHdASweQZcEAZ25rtEoKqcYIx9J71SvEWJoJIHCs2fQT7dqCtvpNiURZbZH2DBbGDXlxeW+mxLHb7Y0HRQaQahqU8UkkLyEOpwSDkUglkub6QIMk0FpuvEkjHaZUAzjrQZ1mJY97NuYN2pDJpl2hXChmI4xUU8c/lAOvfoKBu/il1wFg5BzknrUdx4pv5QSjpGSeCOopIsXUsGz1A7VKtuZXCqCc+woDRrt+0wkmupGI5Cg45olNbaY//MR2UjnY2GNS6T4Rv9RGYonCjHqYYFND4C1GN1acwxoO5fBP7UEEcmjLEh2XJLZ3E4JHtTO3OiyW4UThi3Z0ww/imul+F9N5W6ubQnGPzJ8/2FTx2+iaSWUSW0hDDBOGxj2oK9c+F2utzaYCQV+rB4+x961PgjUbnBkKptGGklHJx9qtS6/DJuB1BPKb6EbjafbgVM97B5cZju98hH0Kc9qClP4JuPM3eZGQvTaDWy+FLpOXmVVPQAdRV3SaSa2Dq8K8HhTQluJXbc5VvkZzQVweFg2A9w7DvtGMUda+HrGDOyDzXI6k04/Gn6TFtwcAsMVHLPOzKyMACeeMZFAKljBaK2xAgbqEHNZUkiG5KKwyRyxDYzWUFNGoiO5AUerpTWC7kM8SZVVdgCT96o/4mR7mKUKRvbpVg0y7ZLkiQM5GCCfege6/OtncvAuSBggH5pRY6xc2N/BdRAFlYggjqD1pnfW8upXfnyqFDd/2o9bW2t7YW4jU7hyxHP7/ADQTXGt3Nzdrd5IiMbBUXovH+9I59Rle4gEjHgjjPX1U9g0lwmYlyGGNp6YpPdaJcyXQkCEGJs8HjigFWO5bVFjjj3IhJmJHAFTvMsErxBGURqD09/atNRlvhrSrLIFhkfO1RjA9qW3184vboug9GVU9B8HFBu+oTG4aN5AijAPPNNrS6kmURI3pHU1U9GjlvLhvNJ2KcuwFWeylE7uYY28mPuR9XzQWvTUiZlXf2yfimKX9jbMdjDI6tVF1jUbm2tGjtFAfILFT0WhdPe4kQPcZGecZ5oOjxa7mUJG2TnjJzVpsbxbheCM4rjh1SOB1MTDINWDStXLxBUbcepKk80HQ765iiQlz0rmXi6/LXEjQt6MnDCjdXvJ7kHE+MfpFVy/hnCMHBLdvvQU+VibkkPnJ65p3pWmSTv8AlKDjvUeneH7qdlaRNpY8far7pGnx2EQRV9tx96AGDR5GC70BI4OKIuvDMVzAEEYVgOpp+jqG9s15PeIif2oKbL4VtQp85thHTbU9hZadpv5kVuZJA3BYf3p8zeaDhetLdjLIY5GCA+woGC6rNLHiWER4/wDtnHFA30dpc7muXuHOMqBKalYjdkShwBgCoGkj5+pWb2PJoFT+HbSdsoZVUgEgSdPvWq+HrSMYk81jzgs2aZJCVeRlZ1bgMAxP781siBH/ADmZzt6M/H7UC+HTLO0iYxqVA6lhuphE1rboXC5kK53kAAVs0RLFlUAfBr14PR+ds8nr6hk0Akdw8jhlX8sAncegHxRbR3UhDqGCg5UK3WvYY/OJQx5VehHAxRVxmMIBIVHsKAViQ586THfbjpWguxyqJkDtsNb3CKuW5YD1E9MUO77AxQkgdVoJlxncS2cdBWUGQ0iCRVKFjyFPUVlBzi1lDzoMEhCOtW+whjdQ4UHnHShFsLZrsyFFBK4I96sOnKqLtWMKo6Y70E8MEhdZGHAHSsSM3t4C4IjVv5o2NlxtHOR70THFg5AA78UE897FAgReOwpVeXrSRqEB5+thU8sWQ568d+1Ky2C8YGQR1NAs1URXN0WaTaVAChh3qvajbi4kllVwVCbWC926Ufr04tgMxktng0stLlVimiy6FyCCPbuKBhoNskUTKu7YT6m6cf8A9mt5NeR7uC2AEduAMKnc54z71FbMwQSs/omXgZ7jrSURq2sozIiqHBwn6R1oLJcTPJIshAVm9SIF6exquy6leRrJB5pMgb1Enp9qdXzySMfNYrCqsYgF5II6VWZY2aXzHmVRt9ZOQE7YPzQSpcytOIVfLKeBng1drS9XSLKNHINww9Rx0ql6LHGt8Z2cMIySAB7d60v9Re8uWmdjt7YNBZhrjyXbEOoGeCTwaa2ty92/mSN9XAxzmqTZkFlZh8Ae9Wfw4hkuo9oO0nvQXqzj2RKABuC4qV3Eaktjj2qB7yGJimeQOaE1O/jtrfzCeCelAfcXIEYwOce9BRXQdCCdxB5pSL03SO4YgDrzUEF/hm8ols9cDigcte7FbySBjjFAW9xPJ5hKb2znk1FZ280pbzCcH9NN7SyEURLIFZvjBxQCWslzPCwaKGLa3qzn6fvRsRRVU4Tg8YXOam9LqVMqcDA3DjFQyO6vhTHswMMh5JoNppDvxGrkDqR0qJ3Xy1OwZzggVKc7VXazsT0PNaTW7A7lXYw6b+M0EVuEYsqxEAc5PaiZHIUKMFffrQDz3IYKseFGctuyP4qe1ldozu5x0IGMCgmREikE3IJHTJqTzmmXbtwB7mvAqHPTFezJACjLljzuAHagiMTHklVX2U9a0MLbmdM46Y7V6s0bNhTtwfvW0LsWfMrexAxigHfcu0suSvBxwKyi/LDnIJAPBBNZQc9tbiQ3ZjlB54FWW1fCjDHA61XYowdRyPp+Ks9na+cAqoCfk4oCoJC2BkZPTim9sGKDjjtx1oWKxe3dJGdQqH1IqD1ce9NfxMUce6JcY7kZzQeppskjcjGR71pPotla4lmdc+2a1bUbmRD5bbV/vmhHaeddrSYPVjjJoAdU0XTrzazyiJcjOASTz2pJqGi2Eb5toRsQ/X3J75qyPb+YuGZz2BLVDcxwlyhB3KueOARQUO/sEht3ZQwz9IzioNFtJ2kX8vc56Fh0HtVwl04ySJNJCSMZGXBz+1Ry2nkgCFSHfgEt0JoKtr1ytv5UTONwBJKZqs3S4jQvuIcHv/ir1e+FTcOryyANu5AGf70DN4RV45NsrAnoB0oKYLnyY9sRyD1rI2YkL7889KtsPgmIFSH3565OMUwh8GRSFSo2g5wSc0FQglZV8sHngH3+KsOhaqbSGU7gJQuF3HOTTOH+nsQYyS3UhAw2OOfimFv4Ts41Pl5UE9zmgqE/iG8jlYygqxOQT+qvLnWrm4CRyEAKe9WOfwPHLefiZ9QfZ2ULyKa2PhbSbdCGgEzjrJJyTQJ9IiuJ7JgUJeTp8U4ttJEK+skHuB0pxFYxxOi26kR44UHge1SJGIzIuQGB6YoNbC1hjGHIJzngVveljG2zI7D1da9RcdSQD89aGmUACI+vB4yelBHCrAZKoPs2771ko27SSD2O0VEJo1TC5JPACrgf71NkKoJyARQSRviP6ioxwR/zQd1dHILPvXP6jnFbLOu0zu48oZG0LnJrWIwzAvHgAE5YjJFB4k6ryCPUPSen9qm3yeX63XOcjjAxWrYkASFt3c7h1r2WExY54H9qDaF5EBDNvJJIwODWwmJkOevTHzWm4xtmNe3vivTqD+sJCp+56mg1Jt2IWRG3f+tSJNEoKhQGI6A80Ik1xuLzoiDn6Dk1jTeguF47gUG88spIWElcHljWV5axq0fJ9J6gisoP/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B0F0"/>
                </a:solidFill>
              </a:rPr>
              <a:t>Brown vs. BOE</a:t>
            </a:r>
            <a:endParaRPr lang="en-US" i="1" dirty="0">
              <a:solidFill>
                <a:srgbClr val="00B0F0"/>
              </a:solidFill>
            </a:endParaRPr>
          </a:p>
        </p:txBody>
      </p:sp>
      <p:sp>
        <p:nvSpPr>
          <p:cNvPr id="3" name="Content Placeholder 2"/>
          <p:cNvSpPr>
            <a:spLocks noGrp="1"/>
          </p:cNvSpPr>
          <p:nvPr>
            <p:ph idx="1"/>
          </p:nvPr>
        </p:nvSpPr>
        <p:spPr/>
        <p:txBody>
          <a:bodyPr>
            <a:normAutofit/>
          </a:bodyPr>
          <a:lstStyle/>
          <a:p>
            <a:r>
              <a:rPr lang="en-US" sz="2000" dirty="0" smtClean="0"/>
              <a:t>NAACP wanted to fight segregation as the civil rights movement gained momentum</a:t>
            </a:r>
          </a:p>
          <a:p>
            <a:r>
              <a:rPr lang="en-US" sz="2000" dirty="0" smtClean="0"/>
              <a:t>Decided to start with segregation in schools</a:t>
            </a:r>
          </a:p>
          <a:p>
            <a:r>
              <a:rPr lang="en-US" sz="2000" dirty="0" smtClean="0"/>
              <a:t>NAACP sued BOE of Topeka, Kansas</a:t>
            </a:r>
          </a:p>
          <a:p>
            <a:r>
              <a:rPr lang="en-US" sz="2000" dirty="0" smtClean="0"/>
              <a:t>Black girl, Linda Brown was not allowed to attend an all white school</a:t>
            </a:r>
          </a:p>
          <a:p>
            <a:r>
              <a:rPr lang="en-US" sz="2000" dirty="0" smtClean="0"/>
              <a:t>Overturned </a:t>
            </a:r>
            <a:r>
              <a:rPr lang="en-US" sz="2000" i="1" dirty="0" smtClean="0"/>
              <a:t>Plessy vs. Ferguson </a:t>
            </a:r>
            <a:r>
              <a:rPr lang="en-US" sz="2000" dirty="0" smtClean="0"/>
              <a:t>(Separate but equal)</a:t>
            </a:r>
            <a:endParaRPr lang="en-US" sz="2000" dirty="0"/>
          </a:p>
        </p:txBody>
      </p:sp>
      <p:pic>
        <p:nvPicPr>
          <p:cNvPr id="4" name="Picture 3" descr="boe.jpg"/>
          <p:cNvPicPr>
            <a:picLocks noChangeAspect="1"/>
          </p:cNvPicPr>
          <p:nvPr/>
        </p:nvPicPr>
        <p:blipFill>
          <a:blip r:embed="rId2" cstate="print"/>
          <a:stretch>
            <a:fillRect/>
          </a:stretch>
        </p:blipFill>
        <p:spPr>
          <a:xfrm>
            <a:off x="5105400" y="4419600"/>
            <a:ext cx="3316422" cy="2066925"/>
          </a:xfrm>
          <a:prstGeom prst="rect">
            <a:avLst/>
          </a:prstGeom>
        </p:spPr>
      </p:pic>
      <p:pic>
        <p:nvPicPr>
          <p:cNvPr id="5" name="Picture 4" descr="brownvsboe.png"/>
          <p:cNvPicPr>
            <a:picLocks noChangeAspect="1"/>
          </p:cNvPicPr>
          <p:nvPr/>
        </p:nvPicPr>
        <p:blipFill>
          <a:blip r:embed="rId3" cstate="print"/>
          <a:stretch>
            <a:fillRect/>
          </a:stretch>
        </p:blipFill>
        <p:spPr>
          <a:xfrm>
            <a:off x="762000" y="4419600"/>
            <a:ext cx="3627680" cy="20764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6629400" cy="1470025"/>
          </a:xfrm>
        </p:spPr>
        <p:txBody>
          <a:bodyPr>
            <a:normAutofit/>
          </a:bodyPr>
          <a:lstStyle/>
          <a:p>
            <a:r>
              <a:rPr lang="en-US" sz="2800" dirty="0" smtClean="0"/>
              <a:t>MARTIN LUTHER KING JR. </a:t>
            </a:r>
            <a:br>
              <a:rPr lang="en-US" sz="2800" dirty="0" smtClean="0"/>
            </a:br>
            <a:r>
              <a:rPr lang="en-US" sz="2800" dirty="0" smtClean="0"/>
              <a:t>:Letter from Birmingham Jail</a:t>
            </a:r>
            <a:br>
              <a:rPr lang="en-US" sz="2800" dirty="0" smtClean="0"/>
            </a:br>
            <a:r>
              <a:rPr lang="en-US" sz="2800" dirty="0" smtClean="0"/>
              <a:t>:I have a Dream Speech</a:t>
            </a:r>
            <a:endParaRPr lang="en-US" sz="2800" dirty="0"/>
          </a:p>
        </p:txBody>
      </p:sp>
      <p:sp>
        <p:nvSpPr>
          <p:cNvPr id="3" name="Subtitle 2"/>
          <p:cNvSpPr>
            <a:spLocks noGrp="1"/>
          </p:cNvSpPr>
          <p:nvPr>
            <p:ph type="subTitle" idx="1"/>
          </p:nvPr>
        </p:nvSpPr>
        <p:spPr>
          <a:xfrm>
            <a:off x="533400" y="1371600"/>
            <a:ext cx="5638800" cy="5105400"/>
          </a:xfrm>
        </p:spPr>
        <p:txBody>
          <a:bodyPr>
            <a:normAutofit fontScale="85000" lnSpcReduction="10000"/>
          </a:bodyPr>
          <a:lstStyle/>
          <a:p>
            <a:endParaRPr lang="en-US" dirty="0"/>
          </a:p>
          <a:p>
            <a:pPr algn="l">
              <a:buFont typeface="Arial" pitchFamily="34" charset="0"/>
              <a:buChar char="•"/>
            </a:pPr>
            <a:r>
              <a:rPr lang="en-US" dirty="0" smtClean="0">
                <a:solidFill>
                  <a:schemeClr val="tx1"/>
                </a:solidFill>
              </a:rPr>
              <a:t>Letter form a Birmingham Jail was to White Ministers who wrote a statement arguing the battle of civil rights should be waged in courts.</a:t>
            </a:r>
          </a:p>
          <a:p>
            <a:pPr algn="l">
              <a:buFont typeface="Arial" pitchFamily="34" charset="0"/>
              <a:buChar char="•"/>
            </a:pPr>
            <a:r>
              <a:rPr lang="en-US" u="sng" dirty="0" smtClean="0">
                <a:solidFill>
                  <a:schemeClr val="tx1"/>
                </a:solidFill>
              </a:rPr>
              <a:t>I have a Dream Speech </a:t>
            </a:r>
            <a:r>
              <a:rPr lang="en-US" dirty="0" smtClean="0">
                <a:solidFill>
                  <a:schemeClr val="tx1"/>
                </a:solidFill>
              </a:rPr>
              <a:t>was a Public speech to the American people on the civil rights and the movement itself.</a:t>
            </a:r>
          </a:p>
          <a:p>
            <a:r>
              <a:rPr lang="en-US" dirty="0" smtClean="0">
                <a:solidFill>
                  <a:schemeClr val="tx1"/>
                </a:solidFill>
              </a:rPr>
              <a:t>The Reverend Doctor Martin Luther King Jr. was shot and killed on April 4, 1968, while standing on the balcony of a motel in Memphis, Tennessee.</a:t>
            </a:r>
            <a:endParaRPr lang="en-US" u="sng" dirty="0">
              <a:solidFill>
                <a:schemeClr val="tx1"/>
              </a:solidFill>
            </a:endParaRPr>
          </a:p>
        </p:txBody>
      </p:sp>
      <p:pic>
        <p:nvPicPr>
          <p:cNvPr id="11266" name="Picture 2" descr="http://www.drmartinlutherkingjr.com/birminhamjail.jpg">
            <a:hlinkClick r:id="rId2"/>
          </p:cNvPr>
          <p:cNvPicPr>
            <a:picLocks noChangeAspect="1" noChangeArrowheads="1"/>
          </p:cNvPicPr>
          <p:nvPr/>
        </p:nvPicPr>
        <p:blipFill>
          <a:blip r:embed="rId3" cstate="print"/>
          <a:srcRect/>
          <a:stretch>
            <a:fillRect/>
          </a:stretch>
        </p:blipFill>
        <p:spPr bwMode="auto">
          <a:xfrm>
            <a:off x="6400800" y="0"/>
            <a:ext cx="2743200" cy="1802886"/>
          </a:xfrm>
          <a:prstGeom prst="rect">
            <a:avLst/>
          </a:prstGeom>
          <a:noFill/>
        </p:spPr>
      </p:pic>
      <p:pic>
        <p:nvPicPr>
          <p:cNvPr id="11268" name="Picture 4" descr="http://t3.gstatic.com/images?q=tbn:ANd9GcRFVwYRNQP-bWZ-Ms3K1abX5qyE5eSWcuTGtcEyF3_v4LYEVlBQ">
            <a:hlinkClick r:id="rId4"/>
          </p:cNvPr>
          <p:cNvPicPr>
            <a:picLocks noChangeAspect="1" noChangeArrowheads="1"/>
          </p:cNvPicPr>
          <p:nvPr/>
        </p:nvPicPr>
        <p:blipFill>
          <a:blip r:embed="rId5" cstate="print"/>
          <a:srcRect/>
          <a:stretch>
            <a:fillRect/>
          </a:stretch>
        </p:blipFill>
        <p:spPr bwMode="auto">
          <a:xfrm>
            <a:off x="6172200" y="4495800"/>
            <a:ext cx="2971800" cy="2362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2043</Words>
  <Application>Microsoft Office PowerPoint</Application>
  <PresentationFormat>On-screen Show (4:3)</PresentationFormat>
  <Paragraphs>174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Modern Era of American History</vt:lpstr>
      <vt:lpstr>21A) Describe the baby boom and its impact as shown by Levittown and the Interstate Highway Act. </vt:lpstr>
      <vt:lpstr>Impact of Television on Politics and Civil Rights</vt:lpstr>
      <vt:lpstr>Impact of technology on American Life</vt:lpstr>
      <vt:lpstr>USSR and Sputnik</vt:lpstr>
      <vt:lpstr>President Truman’s order to integrate the U.S. military and the Federal Gov.</vt:lpstr>
      <vt:lpstr>Slide 7</vt:lpstr>
      <vt:lpstr>Brown vs. BOE</vt:lpstr>
      <vt:lpstr>MARTIN LUTHER KING JR.  :Letter from Birmingham Jail :I have a Dream Speech</vt:lpstr>
      <vt:lpstr>Civil Rights Act of 1964 &amp; Voting Rights Act of 1965</vt:lpstr>
      <vt:lpstr>Slide 11</vt:lpstr>
      <vt:lpstr>Political Impact of the Assassination of President JFK, and Impact of Civil Rights</vt:lpstr>
      <vt:lpstr>Johnson’s Great Society</vt:lpstr>
      <vt:lpstr>Slide 14</vt:lpstr>
      <vt:lpstr>         SNCC                           SCLC</vt:lpstr>
      <vt:lpstr>National Organization Of Women  </vt:lpstr>
      <vt:lpstr>Anti-Vietnam War Movement</vt:lpstr>
      <vt:lpstr>Cesar Chavez and the United Farm Workers’ movement:</vt:lpstr>
      <vt:lpstr>    Rachel Carson </vt:lpstr>
      <vt:lpstr>Conservative Movement</vt:lpstr>
      <vt:lpstr>Slide 21</vt:lpstr>
      <vt:lpstr>Impact of supreme court decisions on ideas about civil liberties and civil rights </vt:lpstr>
      <vt:lpstr>Slide 23</vt:lpstr>
      <vt:lpstr>Ronald Reagan</vt:lpstr>
      <vt:lpstr>25E: Congress&amp; Bill Clinton; NAFTA, Impeachment And Acquittal</vt:lpstr>
      <vt:lpstr>2000 Presidential Election</vt:lpstr>
      <vt:lpstr>September 11, 2001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Era of American History</dc:title>
  <dc:creator>chris.warbington</dc:creator>
  <cp:lastModifiedBy>chris.warbington</cp:lastModifiedBy>
  <cp:revision>28</cp:revision>
  <dcterms:created xsi:type="dcterms:W3CDTF">2013-04-05T14:47:08Z</dcterms:created>
  <dcterms:modified xsi:type="dcterms:W3CDTF">2013-04-05T16:24:24Z</dcterms:modified>
</cp:coreProperties>
</file>