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34A0-84D3-4267-A40C-DE73C2013B44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EDB6-1179-41B9-954A-FD5CB946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7EFA-F6B5-4458-88EE-3162B355B0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17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C30F-35DE-4587-9A72-920A5D7C9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76878-54F2-4A16-ADB3-9D8530707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5508-0DA2-4F43-A9E0-9BC01363F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E889-32C3-4E90-85E3-E56A07F2D20D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84B5-8BFA-4B27-B916-ECE277DC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n.wikipedia.org/wiki/File:Nat_Turner_woodcut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pload.wikimedia.org\wikipedia\en\6\62\Bury_My_Heart_at_Wounded_Knee_cover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B0029ZA1VW/ref=sib_dp_kd/179-7445145-8453046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_HZc7gUUMY0c/SZqYolDrz_I/AAAAAAAABhM/CACy4IS-ayc/s1600-h/09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STUDIES EOCT TEST REVIEW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People-Events-Concepts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 churches losing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Half-way Covenant</a:t>
            </a:r>
          </a:p>
          <a:p>
            <a:r>
              <a:rPr lang="en-US" dirty="0" smtClean="0"/>
              <a:t>Makes it less stringent to</a:t>
            </a:r>
          </a:p>
          <a:p>
            <a:pPr>
              <a:buNone/>
            </a:pPr>
            <a:r>
              <a:rPr lang="en-US" dirty="0" smtClean="0"/>
              <a:t>Become a church member</a:t>
            </a:r>
          </a:p>
          <a:p>
            <a:pPr>
              <a:buNone/>
            </a:pPr>
            <a:r>
              <a:rPr lang="en-US" dirty="0" smtClean="0"/>
              <a:t>Allowed children to become </a:t>
            </a:r>
          </a:p>
          <a:p>
            <a:pPr>
              <a:buNone/>
            </a:pPr>
            <a:r>
              <a:rPr lang="en-US" dirty="0" smtClean="0"/>
              <a:t>“partial” members</a:t>
            </a:r>
            <a:endParaRPr lang="en-US" dirty="0"/>
          </a:p>
        </p:txBody>
      </p:sp>
      <p:pic>
        <p:nvPicPr>
          <p:cNvPr id="9218" name="Picture 2" descr="http://images.angusrobertson.com.au/images/ar/97815791/9781579109554/180/270/plain/half-way-covenant-church-membership-in-puritan-new-eng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50760"/>
            <a:ext cx="3657600" cy="35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51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Disputed election of 2000-Florida votes</a:t>
            </a:r>
          </a:p>
          <a:p>
            <a:pPr lvl="1"/>
            <a:r>
              <a:rPr lang="en-US" dirty="0" smtClean="0"/>
              <a:t>Closest election ever</a:t>
            </a:r>
          </a:p>
          <a:p>
            <a:r>
              <a:rPr lang="en-US" dirty="0" smtClean="0"/>
              <a:t>War on Terrorism- Afghanistan/Iraq</a:t>
            </a:r>
          </a:p>
          <a:p>
            <a:pPr lvl="1"/>
            <a:r>
              <a:rPr lang="en-US" dirty="0" smtClean="0"/>
              <a:t>Osama bin Laden,  al Qaeda</a:t>
            </a:r>
          </a:p>
          <a:p>
            <a:r>
              <a:rPr lang="en-US" dirty="0" smtClean="0"/>
              <a:t>GW Bush-2003 invasion of Iraq-weapons of mass destruction (</a:t>
            </a:r>
            <a:r>
              <a:rPr lang="en-US" dirty="0" err="1" smtClean="0"/>
              <a:t>Saadam</a:t>
            </a:r>
            <a:r>
              <a:rPr lang="en-US" dirty="0" smtClean="0"/>
              <a:t> </a:t>
            </a:r>
            <a:r>
              <a:rPr lang="en-US" dirty="0" err="1" smtClean="0"/>
              <a:t>Husein</a:t>
            </a:r>
            <a:r>
              <a:rPr lang="en-US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777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Stopped colonists from crossing the Appalachian Mountains</a:t>
            </a:r>
          </a:p>
          <a:p>
            <a:r>
              <a:rPr lang="en-US" dirty="0" smtClean="0"/>
              <a:t>After Fr/</a:t>
            </a:r>
            <a:r>
              <a:rPr lang="en-US" dirty="0" err="1" smtClean="0"/>
              <a:t>Ind</a:t>
            </a:r>
            <a:r>
              <a:rPr lang="en-US" dirty="0" smtClean="0"/>
              <a:t> War</a:t>
            </a:r>
          </a:p>
          <a:p>
            <a:r>
              <a:rPr lang="en-US" dirty="0" smtClean="0"/>
              <a:t>Agreement between GB</a:t>
            </a:r>
          </a:p>
          <a:p>
            <a:pPr>
              <a:buNone/>
            </a:pPr>
            <a:r>
              <a:rPr lang="en-US" dirty="0" smtClean="0"/>
              <a:t>And Native Americans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Angered Colonists!!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ushistory.org/declaration/related/images/1763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9324"/>
            <a:ext cx="35814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851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THOMAS PAINE</a:t>
            </a:r>
          </a:p>
        </p:txBody>
      </p:sp>
      <p:sp>
        <p:nvSpPr>
          <p:cNvPr id="19458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ENLIGHTENMENT</a:t>
            </a:r>
          </a:p>
          <a:p>
            <a:pPr eaLnBrk="1" hangingPunct="1"/>
            <a:r>
              <a:rPr lang="en-US" sz="2600" smtClean="0"/>
              <a:t>- WROTE THE PAMPHLET </a:t>
            </a:r>
            <a:r>
              <a:rPr lang="en-US" sz="2600" i="1" smtClean="0"/>
              <a:t>COMMON SENSE –</a:t>
            </a:r>
          </a:p>
          <a:p>
            <a:pPr eaLnBrk="1" hangingPunct="1"/>
            <a:r>
              <a:rPr lang="en-US" sz="2600" u="sng" smtClean="0"/>
              <a:t> </a:t>
            </a:r>
            <a:r>
              <a:rPr lang="en-US" sz="2600" smtClean="0"/>
              <a:t> PERSUADED COLONISTS TO BREAK AWAY FROM Great Britain</a:t>
            </a:r>
          </a:p>
          <a:p>
            <a:pPr eaLnBrk="1" hangingPunct="1"/>
            <a:r>
              <a:rPr lang="en-US" sz="2600" smtClean="0"/>
              <a:t>Attacked King George III</a:t>
            </a:r>
            <a:endParaRPr lang="en-US" sz="2600" u="sng" smtClean="0"/>
          </a:p>
        </p:txBody>
      </p:sp>
      <p:pic>
        <p:nvPicPr>
          <p:cNvPr id="19460" name="Picture 11" descr="ANd9GcScYvGYSeqSGLQGLJv0SHATcmr6-2PvUjGgqQ66778HjFqdJS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contract theory</a:t>
            </a:r>
          </a:p>
          <a:p>
            <a:r>
              <a:rPr lang="en-US" dirty="0" smtClean="0"/>
              <a:t>Natural rights (life, liberty, and property)</a:t>
            </a:r>
          </a:p>
          <a:p>
            <a:r>
              <a:rPr lang="en-US" dirty="0" smtClean="0"/>
              <a:t>Citizens have the right to replace a government that is abusive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21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THOMAS JEFFERSON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GETS IDEAS FROM SOCIAL CONTRACT-THEORY (John Locke)</a:t>
            </a:r>
          </a:p>
          <a:p>
            <a:pPr eaLnBrk="1" hangingPunct="1"/>
            <a:r>
              <a:rPr lang="en-US" sz="2600" dirty="0" smtClean="0"/>
              <a:t>WROTE DEC. OF IND.</a:t>
            </a:r>
          </a:p>
          <a:p>
            <a:pPr eaLnBrk="1" hangingPunct="1"/>
            <a:r>
              <a:rPr lang="en-US" sz="2600" dirty="0" smtClean="0"/>
              <a:t>COMMITTEES OF CORRESPONDENCE</a:t>
            </a:r>
          </a:p>
          <a:p>
            <a:pPr eaLnBrk="1" hangingPunct="1"/>
            <a:r>
              <a:rPr lang="en-US" sz="2600" dirty="0" smtClean="0"/>
              <a:t>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PRESIDENT</a:t>
            </a:r>
          </a:p>
          <a:p>
            <a:pPr eaLnBrk="1" hangingPunct="1"/>
            <a:r>
              <a:rPr lang="en-US" sz="2600" dirty="0" smtClean="0"/>
              <a:t>LOUIS. PURCHASE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20484" name="Picture 8" descr="ANd9GcSmfjtJ_x9g7z_wCeUUoZBxTRXKem7XsF-mJk00nOPmadTnhMcw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BENJAMIN FRANKLIN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AMERICAN DIPLOMAT TO FRANCE DURING </a:t>
            </a:r>
          </a:p>
          <a:p>
            <a:pPr eaLnBrk="1" hangingPunct="1">
              <a:buNone/>
            </a:pPr>
            <a:r>
              <a:rPr lang="en-US" sz="2400" dirty="0" smtClean="0"/>
              <a:t>AMERICAN REVOLUTION </a:t>
            </a:r>
          </a:p>
          <a:p>
            <a:pPr eaLnBrk="1" hangingPunct="1">
              <a:buNone/>
            </a:pPr>
            <a:r>
              <a:rPr lang="en-US" sz="2400" dirty="0" smtClean="0"/>
              <a:t>AFTER SARATOGA he convinced France to assist</a:t>
            </a:r>
          </a:p>
          <a:p>
            <a:pPr eaLnBrk="1" hangingPunct="1"/>
            <a:r>
              <a:rPr lang="en-US" sz="2400" dirty="0" smtClean="0"/>
              <a:t>“RENAISSANCE” MAN</a:t>
            </a:r>
          </a:p>
          <a:p>
            <a:pPr eaLnBrk="1" hangingPunct="1"/>
            <a:r>
              <a:rPr lang="en-US" sz="2400" dirty="0" smtClean="0"/>
              <a:t>ENLIGHTENMENT</a:t>
            </a:r>
          </a:p>
          <a:p>
            <a:pPr eaLnBrk="1" hangingPunct="1"/>
            <a:r>
              <a:rPr lang="en-US" sz="2400" dirty="0" smtClean="0"/>
              <a:t>SOCIAL MOBILITY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1475"/>
            <a:ext cx="4038600" cy="4530725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21508" name="Picture 12" descr="ANd9GcSerUGAMoD3WfLlu-IkAW1zuQPAL933msPj4EwILU48Q7vDbOgj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MARQUIS DE LAFAYETTE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FRENCH MILITARY GENERAL HELPED COLONIST IN AMERICAN REVOLUTION</a:t>
            </a:r>
          </a:p>
          <a:p>
            <a:pPr eaLnBrk="1" hangingPunct="1"/>
            <a:r>
              <a:rPr lang="en-US" sz="2600" dirty="0" smtClean="0"/>
              <a:t>VALLEY FORGE</a:t>
            </a:r>
          </a:p>
          <a:p>
            <a:pPr eaLnBrk="1" hangingPunct="1"/>
            <a:r>
              <a:rPr lang="en-US" sz="2600" dirty="0" smtClean="0"/>
              <a:t>Washington and </a:t>
            </a:r>
            <a:r>
              <a:rPr lang="en-US" sz="2600" dirty="0" err="1" smtClean="0"/>
              <a:t>LaFayette</a:t>
            </a:r>
            <a:r>
              <a:rPr lang="en-US" sz="2600" dirty="0" smtClean="0"/>
              <a:t> trained Colonial soldiers during harsh winter</a:t>
            </a:r>
          </a:p>
        </p:txBody>
      </p:sp>
      <p:pic>
        <p:nvPicPr>
          <p:cNvPr id="22532" name="Picture 8" descr="ANd9GcQK6jnx9jMS23Qj0H0eIrGVAwLtl-j6T1843Yu6SICtBw1DaT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LORD CORNWALLIS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BRITISH GENERAL</a:t>
            </a:r>
          </a:p>
          <a:p>
            <a:pPr eaLnBrk="1" hangingPunct="1"/>
            <a:r>
              <a:rPr lang="en-US" sz="2600" dirty="0" smtClean="0"/>
              <a:t>SURRENDERED TO G.WASHINGTON AT YORKTOWN</a:t>
            </a:r>
          </a:p>
          <a:p>
            <a:pPr eaLnBrk="1" hangingPunct="1"/>
            <a:r>
              <a:rPr lang="en-US" sz="2600" dirty="0" smtClean="0"/>
              <a:t>British were surrounded by French Navy by sea and Colonial and French Troops by land</a:t>
            </a:r>
          </a:p>
          <a:p>
            <a:pPr eaLnBrk="1" hangingPunct="1"/>
            <a:r>
              <a:rPr lang="en-US" sz="2600" dirty="0" smtClean="0"/>
              <a:t>Treaty of Paris 1783 Ends Revolutionary War</a:t>
            </a:r>
          </a:p>
        </p:txBody>
      </p:sp>
      <p:pic>
        <p:nvPicPr>
          <p:cNvPr id="23556" name="Picture 8" descr="ANd9GcSYUVaJpj8vVSNMs_C00aMt9XG5a_6zfDXcTP-JujNT-pc3_d5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ARTICLES OF CONFEDERATION (</a:t>
            </a:r>
            <a:r>
              <a:rPr lang="en-US" dirty="0" err="1" smtClean="0"/>
              <a:t>Govt</a:t>
            </a:r>
            <a:r>
              <a:rPr lang="en-US" dirty="0" smtClean="0"/>
              <a:t> during and after Rev War)</a:t>
            </a:r>
          </a:p>
          <a:p>
            <a:pPr>
              <a:buNone/>
            </a:pPr>
            <a:r>
              <a:rPr lang="en-US" dirty="0" smtClean="0"/>
              <a:t>Couldn’t tax or control trade</a:t>
            </a:r>
          </a:p>
          <a:p>
            <a:pPr>
              <a:buNone/>
            </a:pPr>
            <a:r>
              <a:rPr lang="en-US" dirty="0" smtClean="0"/>
              <a:t>(weak national government)</a:t>
            </a:r>
          </a:p>
          <a:p>
            <a:endParaRPr lang="en-US" dirty="0" smtClean="0"/>
          </a:p>
        </p:txBody>
      </p:sp>
      <p:pic>
        <p:nvPicPr>
          <p:cNvPr id="2052" name="Picture 4" descr="C:\Users\chris.warbington\AppData\Local\Microsoft\Windows\Temporary Internet Files\Content.IE5\5PO4IMCE\MC900150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338146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SHAYS REBELLION</a:t>
            </a:r>
          </a:p>
        </p:txBody>
      </p:sp>
      <p:sp>
        <p:nvSpPr>
          <p:cNvPr id="2457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600" dirty="0" smtClean="0"/>
              <a:t>FARMER (DANIEL SHAYS- LED REBELLION AGAINST MASSACHUSETTS GOVERNMENT OVER TAXES</a:t>
            </a:r>
          </a:p>
          <a:p>
            <a:pPr eaLnBrk="1" hangingPunct="1"/>
            <a:r>
              <a:rPr lang="en-US" sz="2600" dirty="0" smtClean="0"/>
              <a:t>DROUGHTS</a:t>
            </a:r>
          </a:p>
          <a:p>
            <a:pPr eaLnBrk="1" hangingPunct="1"/>
            <a:r>
              <a:rPr lang="en-US" sz="2600" dirty="0" smtClean="0"/>
              <a:t>FARMERS COULDN’T PAY MORTGAGE AND WERE LOSING FARMS</a:t>
            </a:r>
          </a:p>
          <a:p>
            <a:pPr eaLnBrk="1" hangingPunct="1"/>
            <a:r>
              <a:rPr lang="en-US" sz="2600" dirty="0" smtClean="0"/>
              <a:t>Mass. Militia put down rebellion, but other states weren’t as powerful</a:t>
            </a:r>
          </a:p>
        </p:txBody>
      </p:sp>
      <p:sp>
        <p:nvSpPr>
          <p:cNvPr id="2457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4580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AutoShape 1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AutoShape 1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3" name="Picture 17" descr="ANd9GcRTMrmXQwzwy_19WIREJfQzVy7Wgl5NTgo4-04CQTT2-XX29E1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Quebec</a:t>
            </a:r>
          </a:p>
          <a:p>
            <a:r>
              <a:rPr lang="en-US" dirty="0" smtClean="0"/>
              <a:t>Fur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Trade</a:t>
            </a:r>
            <a:endParaRPr lang="en-US" dirty="0"/>
          </a:p>
        </p:txBody>
      </p:sp>
      <p:pic>
        <p:nvPicPr>
          <p:cNvPr id="5122" name="Picture 2" descr="http://www.worldatlas.com/aatlas/infopage/newf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40671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53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FEDERALISTS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491172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600" dirty="0" smtClean="0"/>
              <a:t>Wanted a strong National Government</a:t>
            </a:r>
          </a:p>
          <a:p>
            <a:pPr eaLnBrk="1" hangingPunct="1"/>
            <a:r>
              <a:rPr lang="en-US" sz="2600" dirty="0" smtClean="0"/>
              <a:t>Supported the Constitution</a:t>
            </a:r>
          </a:p>
          <a:p>
            <a:pPr eaLnBrk="1" hangingPunct="1"/>
            <a:r>
              <a:rPr lang="en-US" sz="2600" dirty="0" smtClean="0"/>
              <a:t>Alexander Hamilton</a:t>
            </a:r>
          </a:p>
          <a:p>
            <a:pPr eaLnBrk="1" hangingPunct="1"/>
            <a:r>
              <a:rPr lang="en-US" sz="2600" dirty="0" smtClean="0"/>
              <a:t>Leading Federalist</a:t>
            </a:r>
          </a:p>
          <a:p>
            <a:pPr eaLnBrk="1" hangingPunct="1"/>
            <a:r>
              <a:rPr lang="en-US" sz="2600" dirty="0" smtClean="0"/>
              <a:t>AUTHOR OF </a:t>
            </a:r>
            <a:r>
              <a:rPr lang="en-US" sz="2600" i="1" dirty="0" smtClean="0"/>
              <a:t>FEDERALIST PAPERS (Persuasive essays trying to gain support for the Constitution)</a:t>
            </a:r>
          </a:p>
          <a:p>
            <a:pPr eaLnBrk="1" hangingPunct="1"/>
            <a:endParaRPr lang="en-US" sz="2600" dirty="0" smtClean="0"/>
          </a:p>
        </p:txBody>
      </p:sp>
      <p:pic>
        <p:nvPicPr>
          <p:cNvPr id="25604" name="Picture 8" descr="ANd9GcQgQa2uehfJBGLqa9syrurxINy179u9YheVP_QKG5zYGOtQqZ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JAMES MADISON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FATHER OF CONSTITUTION</a:t>
            </a:r>
          </a:p>
        </p:txBody>
      </p:sp>
      <p:pic>
        <p:nvPicPr>
          <p:cNvPr id="26628" name="Picture 8" descr="ANd9GcTNZv_BN3N5XI0mj_-Ayhtj_Y-Atels-m4PL7XG9iXDfPH1Ew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788" y="446984"/>
            <a:ext cx="4124267" cy="55315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Anti –Federalists feared a strong Federal Government and  demanded the Bill of Rights</a:t>
            </a:r>
          </a:p>
          <a:p>
            <a:r>
              <a:rPr lang="en-US" dirty="0" smtClean="0"/>
              <a:t>Bill of Rights-1</a:t>
            </a:r>
            <a:r>
              <a:rPr lang="en-US" baseline="30000" dirty="0" smtClean="0"/>
              <a:t>st</a:t>
            </a:r>
            <a:r>
              <a:rPr lang="en-US" dirty="0" smtClean="0"/>
              <a:t> 10 amendments to constitution (Guaranteed personal freedoms)</a:t>
            </a:r>
          </a:p>
        </p:txBody>
      </p:sp>
      <p:pic>
        <p:nvPicPr>
          <p:cNvPr id="1026" name="Picture 2" descr="C:\Users\chris.warbington\AppData\Local\Microsoft\Windows\Temporary Internet Files\Content.IE5\IYVGP7FP\MC9001495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837580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3/5’s Compromise- Slavery compromise 5slaves=3people</a:t>
            </a:r>
          </a:p>
          <a:p>
            <a:r>
              <a:rPr lang="en-US" dirty="0" smtClean="0"/>
              <a:t>Great Compromise- Representation of large states (Virginia Plan)based on population and small states(New Jersey Plan)-1 state 1 vote</a:t>
            </a:r>
          </a:p>
          <a:p>
            <a:pPr lvl="1"/>
            <a:r>
              <a:rPr lang="en-US" dirty="0" smtClean="0"/>
              <a:t>Developed a bi cameral(2 house) legislature (Senate 2 per state – House of Reps based on population)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24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Washington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President under new Government</a:t>
            </a:r>
          </a:p>
          <a:p>
            <a:r>
              <a:rPr lang="en-US" dirty="0" smtClean="0"/>
              <a:t>Served 2 terms (set precedent) until FDR</a:t>
            </a:r>
          </a:p>
          <a:p>
            <a:r>
              <a:rPr lang="en-US" dirty="0" smtClean="0"/>
              <a:t>Warned against political</a:t>
            </a:r>
          </a:p>
          <a:p>
            <a:pPr>
              <a:buNone/>
            </a:pPr>
            <a:r>
              <a:rPr lang="en-US" dirty="0" smtClean="0"/>
              <a:t> parties and foreign alliances</a:t>
            </a: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819400"/>
            <a:ext cx="2971800" cy="336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JOHN ADAMS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PRESIDENT</a:t>
            </a:r>
          </a:p>
          <a:p>
            <a:pPr eaLnBrk="1" hangingPunct="1"/>
            <a:r>
              <a:rPr lang="en-US" sz="2600" dirty="0" smtClean="0"/>
              <a:t>DIPLOMAT</a:t>
            </a:r>
          </a:p>
          <a:p>
            <a:pPr eaLnBrk="1" hangingPunct="1"/>
            <a:r>
              <a:rPr lang="en-US" sz="2600" dirty="0" smtClean="0"/>
              <a:t>NON-INTERVENTION</a:t>
            </a:r>
          </a:p>
          <a:p>
            <a:pPr eaLnBrk="1" hangingPunct="1">
              <a:buNone/>
            </a:pPr>
            <a:r>
              <a:rPr lang="en-US" sz="2600" dirty="0" smtClean="0"/>
              <a:t>In European Wars </a:t>
            </a:r>
          </a:p>
          <a:p>
            <a:pPr eaLnBrk="1" hangingPunct="1">
              <a:buNone/>
            </a:pPr>
            <a:r>
              <a:rPr lang="en-US" sz="2600" dirty="0" smtClean="0"/>
              <a:t>(French and British)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27652" name="Picture 7" descr="ANd9GcQ-YJ8cn7Ij88xFXV6F0TbiZSRZZ7t7xa8bpzXNa7dHf4uYqVFg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Louisiana Purchase &amp;</a:t>
            </a:r>
            <a:br>
              <a:rPr lang="en-US" dirty="0" smtClean="0"/>
            </a:br>
            <a:r>
              <a:rPr lang="en-US" dirty="0" smtClean="0"/>
              <a:t>LEWIS AND CLARK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 smtClean="0"/>
              <a:t>Thomas </a:t>
            </a:r>
            <a:r>
              <a:rPr lang="en-US" sz="2600" smtClean="0"/>
              <a:t>Jefferson  (3</a:t>
            </a:r>
            <a:r>
              <a:rPr lang="en-US" sz="2600" baseline="30000" smtClean="0"/>
              <a:t>rd</a:t>
            </a:r>
            <a:r>
              <a:rPr lang="en-US" sz="2600" smtClean="0"/>
              <a:t> president)purchased </a:t>
            </a:r>
            <a:r>
              <a:rPr lang="en-US" sz="2600" dirty="0" smtClean="0"/>
              <a:t>land from France (Napoleon) for $15 million</a:t>
            </a:r>
          </a:p>
          <a:p>
            <a:pPr eaLnBrk="1" hangingPunct="1"/>
            <a:r>
              <a:rPr lang="en-US" sz="2600" dirty="0" smtClean="0"/>
              <a:t>Doubled size of USA</a:t>
            </a:r>
          </a:p>
          <a:p>
            <a:pPr eaLnBrk="1" hangingPunct="1"/>
            <a:r>
              <a:rPr lang="en-US" sz="2600" dirty="0" smtClean="0"/>
              <a:t>LEWIS AND CLARK EXPLORED NEW TERRITORY (LOUISIANA TO PACIFIC OCEAN)</a:t>
            </a:r>
          </a:p>
          <a:p>
            <a:pPr eaLnBrk="1" hangingPunct="1"/>
            <a:r>
              <a:rPr lang="en-US" sz="2600" dirty="0" smtClean="0"/>
              <a:t>EXAMPLE OF MAINFEST DESTINY (Our God given right to take over all westward territory)</a:t>
            </a:r>
          </a:p>
        </p:txBody>
      </p:sp>
      <p:pic>
        <p:nvPicPr>
          <p:cNvPr id="28676" name="Picture 8" descr="ANd9GcTtE3SJNYGx08y35ChLfNbhfg8gdy6593QQ4wmjd765Mb0MoWZ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1812- US v. 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Causes</a:t>
            </a:r>
          </a:p>
          <a:p>
            <a:r>
              <a:rPr lang="en-US" dirty="0" smtClean="0"/>
              <a:t>Trade restrictions</a:t>
            </a:r>
          </a:p>
          <a:p>
            <a:r>
              <a:rPr lang="en-US" dirty="0" smtClean="0"/>
              <a:t>Blockade</a:t>
            </a:r>
          </a:p>
          <a:p>
            <a:r>
              <a:rPr lang="en-US" dirty="0" err="1" smtClean="0"/>
              <a:t>Impressment</a:t>
            </a:r>
            <a:r>
              <a:rPr lang="en-US" dirty="0" smtClean="0"/>
              <a:t> (Forcing US citizens to become British soldiers)</a:t>
            </a:r>
          </a:p>
          <a:p>
            <a:r>
              <a:rPr lang="en-US" dirty="0" smtClean="0"/>
              <a:t>British Incitement of Native Americans</a:t>
            </a:r>
          </a:p>
          <a:p>
            <a:r>
              <a:rPr lang="en-US" dirty="0" smtClean="0"/>
              <a:t>Land hunger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Results (USA Wins!!)</a:t>
            </a:r>
          </a:p>
          <a:p>
            <a:r>
              <a:rPr lang="en-US" dirty="0" smtClean="0"/>
              <a:t>Pride</a:t>
            </a:r>
          </a:p>
          <a:p>
            <a:r>
              <a:rPr lang="en-US" dirty="0" smtClean="0"/>
              <a:t>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802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JAMES MONROE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MONROE DOCTRINE- WARNS EUROPEAN POWERS TO STAY OUT OF WESTERN HEMISPHERE</a:t>
            </a:r>
          </a:p>
          <a:p>
            <a:pPr eaLnBrk="1" hangingPunct="1"/>
            <a:r>
              <a:rPr lang="en-US" sz="2600" dirty="0" smtClean="0"/>
              <a:t>NO MORE EUROPEAN COLONIES ALLOWED WHERE THEY DON’T ALREADY EXIST</a:t>
            </a:r>
          </a:p>
        </p:txBody>
      </p:sp>
      <p:pic>
        <p:nvPicPr>
          <p:cNvPr id="29700" name="Picture 8" descr="ANd9GcTzCP9vs8lBDWjaNfZs91vScHCdTKAd6Bj5AIFamRSJVoLAptb-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 WHITNEY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COTTON GIN</a:t>
            </a:r>
          </a:p>
          <a:p>
            <a:pPr eaLnBrk="1" hangingPunct="1"/>
            <a:r>
              <a:rPr lang="en-US" sz="2600" dirty="0" smtClean="0"/>
              <a:t>INTERCHANGEABLE PARTS (Rifle)</a:t>
            </a:r>
          </a:p>
          <a:p>
            <a:pPr eaLnBrk="1" hangingPunct="1"/>
            <a:r>
              <a:rPr lang="en-US" sz="2600" dirty="0" smtClean="0"/>
              <a:t>Increase in cotton production (increase in slavery)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30724" name="Picture 8" descr="ANd9GcQYc_dvXu_ZaZWDMTlEyu0CbVAq-I9d1vc7Kjzs1UFsH86rc8Aj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Mercantilism- Theory of set wealth in the world. Puts emphasis on the need for more exports than imports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 from the colonies to the mother country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Triangular</a:t>
            </a:r>
          </a:p>
          <a:p>
            <a:pPr>
              <a:buNone/>
            </a:pPr>
            <a:r>
              <a:rPr lang="en-US" dirty="0" smtClean="0"/>
              <a:t>Or trans-Atlantic</a:t>
            </a:r>
          </a:p>
          <a:p>
            <a:pPr>
              <a:buNone/>
            </a:pPr>
            <a:r>
              <a:rPr lang="en-US" dirty="0" smtClean="0"/>
              <a:t>trade</a:t>
            </a:r>
            <a:endParaRPr lang="en-US" dirty="0"/>
          </a:p>
        </p:txBody>
      </p:sp>
      <p:pic>
        <p:nvPicPr>
          <p:cNvPr id="6146" name="Picture 2" descr="http://t0.gstatic.com/images?q=tbn:ANd9GcTJvkOkPw59w9Ep5fvVDYG71G1GS-1aiAqAIbhYG670oq9z990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94000"/>
            <a:ext cx="4953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8402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was our God given right to move west. </a:t>
            </a:r>
          </a:p>
          <a:p>
            <a:r>
              <a:rPr lang="en-US" dirty="0" smtClean="0"/>
              <a:t>Expand territory</a:t>
            </a:r>
          </a:p>
          <a:p>
            <a:r>
              <a:rPr lang="en-US" dirty="0" smtClean="0"/>
              <a:t>Spread the gospel</a:t>
            </a:r>
          </a:p>
          <a:p>
            <a:r>
              <a:rPr lang="en-US" dirty="0" smtClean="0"/>
              <a:t>We were superior</a:t>
            </a:r>
          </a:p>
          <a:p>
            <a:pPr lvl="1"/>
            <a:r>
              <a:rPr lang="en-US" dirty="0" smtClean="0"/>
              <a:t>Indians</a:t>
            </a:r>
          </a:p>
        </p:txBody>
      </p:sp>
      <p:pic>
        <p:nvPicPr>
          <p:cNvPr id="5" name="Picture 4" descr="American_progres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56359"/>
            <a:ext cx="4459702" cy="359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ELIZABETH CADY STANTON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ORGANIZED SENECA FALLS CONVENTION 1848</a:t>
            </a:r>
          </a:p>
          <a:p>
            <a:pPr eaLnBrk="1" hangingPunct="1"/>
            <a:r>
              <a:rPr lang="en-US" sz="2600" dirty="0" smtClean="0"/>
              <a:t>WOMEN’S SUFFRAGE</a:t>
            </a:r>
          </a:p>
          <a:p>
            <a:pPr eaLnBrk="1" hangingPunct="1"/>
            <a:r>
              <a:rPr lang="en-US" sz="2600" dirty="0" smtClean="0"/>
              <a:t>Beginning of Women’s Right’s Movement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31748" name="Picture 8" descr="ANd9GcRBfgs3qeLE5esjdAlgoC50sJojg6KfL5YL69CRJ_edT0adCwrg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ANDREW JACKSON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COMMON MAN—JACKSONIAN DEMOCRACY</a:t>
            </a:r>
          </a:p>
          <a:p>
            <a:pPr eaLnBrk="1" hangingPunct="1"/>
            <a:r>
              <a:rPr lang="en-US" sz="2600" dirty="0" smtClean="0"/>
              <a:t>SUFFRAGE—MORE PEOPLE WERE ABLE TO VOTE (Lifted property restrictions)</a:t>
            </a:r>
          </a:p>
          <a:p>
            <a:pPr eaLnBrk="1" hangingPunct="1"/>
            <a:r>
              <a:rPr lang="en-US" sz="2600" dirty="0" smtClean="0"/>
              <a:t>Indian Removal acts</a:t>
            </a:r>
          </a:p>
          <a:p>
            <a:pPr lvl="1"/>
            <a:r>
              <a:rPr lang="en-US" sz="2200" smtClean="0"/>
              <a:t>Trail of tears</a:t>
            </a:r>
            <a:endParaRPr lang="en-US" sz="2200" dirty="0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32772" name="Picture 8" descr="ANd9GcQItYsjCiJLFrAiGoH6Is1ts70xftcVbISlFdrJLkBAkBDhhnjq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Missouri Compromise-1820 </a:t>
            </a:r>
          </a:p>
          <a:p>
            <a:pPr lvl="1"/>
            <a:r>
              <a:rPr lang="en-US" dirty="0" smtClean="0"/>
              <a:t>Missouri-Slave   Maine- Free   Mason Dixon line</a:t>
            </a:r>
          </a:p>
          <a:p>
            <a:r>
              <a:rPr lang="en-US" dirty="0" smtClean="0"/>
              <a:t>Compromise of 1850</a:t>
            </a:r>
          </a:p>
          <a:p>
            <a:pPr lvl="1"/>
            <a:r>
              <a:rPr lang="en-US" dirty="0" smtClean="0"/>
              <a:t>Calif. Free – Popular sovereignty in West</a:t>
            </a:r>
          </a:p>
          <a:p>
            <a:pPr lvl="1"/>
            <a:r>
              <a:rPr lang="en-US" dirty="0" smtClean="0"/>
              <a:t>Fugitive slave act</a:t>
            </a:r>
          </a:p>
          <a:p>
            <a:r>
              <a:rPr lang="en-US" dirty="0" smtClean="0"/>
              <a:t>Kansas-Nebraska Act</a:t>
            </a:r>
          </a:p>
          <a:p>
            <a:pPr lvl="1"/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“Bleeding Kansas” Crazy John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4554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6096000" cy="884238"/>
          </a:xfrm>
        </p:spPr>
        <p:txBody>
          <a:bodyPr/>
          <a:lstStyle/>
          <a:p>
            <a:r>
              <a:rPr lang="en-US" dirty="0" smtClean="0"/>
              <a:t>Nat Turner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5334000"/>
          </a:xfrm>
        </p:spPr>
        <p:txBody>
          <a:bodyPr/>
          <a:lstStyle/>
          <a:p>
            <a:r>
              <a:rPr lang="en-US" dirty="0" smtClean="0"/>
              <a:t>He led a slave rebellion that took place in Virginia 1831. </a:t>
            </a:r>
          </a:p>
          <a:p>
            <a:r>
              <a:rPr lang="en-US" dirty="0" smtClean="0"/>
              <a:t>the South passed new laws </a:t>
            </a:r>
          </a:p>
        </p:txBody>
      </p:sp>
      <p:pic>
        <p:nvPicPr>
          <p:cNvPr id="34819" name="Picture 5" descr="200px-Nat_Turner_woodc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LLOYD GARRISON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WHITE ABOLITIONIST</a:t>
            </a:r>
          </a:p>
          <a:p>
            <a:pPr eaLnBrk="1" hangingPunct="1"/>
            <a:r>
              <a:rPr lang="en-US" sz="2600" smtClean="0"/>
              <a:t>NEWSPAPER- “THE LIBERATOR”</a:t>
            </a:r>
          </a:p>
        </p:txBody>
      </p:sp>
      <p:pic>
        <p:nvPicPr>
          <p:cNvPr id="33796" name="Picture 9" descr="ANd9GcSZncLPIVFEYT9ULGMNT7dXX6aJDC9n2RZMKJ67uxjZq_SdJK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81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FREDERICK DOUGLAS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FORMER SLAVE </a:t>
            </a:r>
          </a:p>
          <a:p>
            <a:pPr eaLnBrk="1" hangingPunct="1"/>
            <a:r>
              <a:rPr lang="en-US" sz="2600" smtClean="0"/>
              <a:t>ABOLITIONIST– GAVE SPEECHES</a:t>
            </a:r>
          </a:p>
        </p:txBody>
      </p:sp>
      <p:pic>
        <p:nvPicPr>
          <p:cNvPr id="35844" name="Picture 8" descr="ANd9GcT-AKnOEYGMqysFzT7IVkDIIaiRvAdYlFpiCXd57frmdRuv2tjx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JOHN C. CALHOUN-South Carolina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Nullification- of Fed. Laws </a:t>
            </a:r>
          </a:p>
          <a:p>
            <a:pPr eaLnBrk="1" hangingPunct="1"/>
            <a:r>
              <a:rPr lang="en-US" sz="2600" dirty="0" smtClean="0"/>
              <a:t>Believed strongly in slavery and state’s rights</a:t>
            </a:r>
          </a:p>
          <a:p>
            <a:pPr eaLnBrk="1" hangingPunct="1"/>
            <a:r>
              <a:rPr lang="en-US" sz="2600" dirty="0" smtClean="0"/>
              <a:t>Tariff 1832</a:t>
            </a:r>
          </a:p>
        </p:txBody>
      </p:sp>
      <p:pic>
        <p:nvPicPr>
          <p:cNvPr id="36868" name="Picture 8" descr="ANd9GcRhLgHhjTtM7zr4a5Tty4iozkPsnWtvuJ0kLB8RIMDij-bBJTHJ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DAVID WILMOT (PROVISO)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WILMOT PROVISO- </a:t>
            </a:r>
          </a:p>
          <a:p>
            <a:pPr eaLnBrk="1" hangingPunct="1"/>
            <a:r>
              <a:rPr lang="en-US" sz="2600" dirty="0" smtClean="0"/>
              <a:t>NO SLAVERY IN TERRITORY THAT WE OBTAINED FROM MEXICO– (Mex. </a:t>
            </a:r>
            <a:r>
              <a:rPr lang="en-US" sz="2600" smtClean="0"/>
              <a:t>American War)</a:t>
            </a:r>
            <a:endParaRPr lang="en-US" sz="2600" dirty="0" smtClean="0"/>
          </a:p>
        </p:txBody>
      </p:sp>
      <p:pic>
        <p:nvPicPr>
          <p:cNvPr id="37892" name="Picture 8" descr="ANd9GcRjLLPn-QmlKGDxq3D0fIFRTHSEqdycJql1jYRE6jar_uAtqXk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DRED SCOTT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SLAVE- UNSUCCESSFULLY SUED FOR HIS FREEDOM</a:t>
            </a:r>
          </a:p>
          <a:p>
            <a:pPr eaLnBrk="1" hangingPunct="1"/>
            <a:r>
              <a:rPr lang="en-US" sz="2600" smtClean="0"/>
              <a:t>Supreme Court Protected slavery under the Constitution</a:t>
            </a:r>
          </a:p>
          <a:p>
            <a:pPr eaLnBrk="1" hangingPunct="1"/>
            <a:r>
              <a:rPr lang="en-US" sz="2600" smtClean="0"/>
              <a:t> territory could not deny slavery -Made Missouri Compromise illegal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38916" name="Picture 8" descr="ANd9GcR-fo9n6imRzkskXu0QU83eM4eM-Rma8AWOg7ziHFmaNYwz9EmY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POWHATAN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 NATIVE AMERICAN LEADER, FRIEND and</a:t>
            </a:r>
          </a:p>
          <a:p>
            <a:pPr eaLnBrk="1" hangingPunct="1"/>
            <a:r>
              <a:rPr lang="en-US" sz="2600" dirty="0" smtClean="0"/>
              <a:t>ENEMY OF THE SETTLERS OF VIRGINIA</a:t>
            </a:r>
          </a:p>
          <a:p>
            <a:pPr eaLnBrk="1" hangingPunct="1"/>
            <a:r>
              <a:rPr lang="en-US" sz="2600" dirty="0" smtClean="0"/>
              <a:t>Virginia prospered –tobacco</a:t>
            </a:r>
          </a:p>
          <a:p>
            <a:pPr eaLnBrk="1" hangingPunct="1"/>
            <a:r>
              <a:rPr lang="en-US" sz="2600" dirty="0" smtClean="0"/>
              <a:t>Jamestown colony was established to make a Profit</a:t>
            </a:r>
          </a:p>
        </p:txBody>
      </p:sp>
      <p:pic>
        <p:nvPicPr>
          <p:cNvPr id="17411" name="Picture 8" descr="ANd9GcTV-Mvb43biTcU8CgGFat4DSErzj3_AaLmpHMgsh2LnNWR6Qdi9BQ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28800"/>
            <a:ext cx="4191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JOHN BROWN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CRAZY WHITE ABOLITIONIST</a:t>
            </a:r>
          </a:p>
          <a:p>
            <a:pPr eaLnBrk="1" hangingPunct="1"/>
            <a:r>
              <a:rPr lang="en-US" sz="2600" dirty="0" smtClean="0"/>
              <a:t>WANTED TO LEAD A SLAVE REBELLION IN HARPERS FERRY. Seized the Federal Arsenal. </a:t>
            </a:r>
          </a:p>
          <a:p>
            <a:pPr eaLnBrk="1" hangingPunct="1"/>
            <a:r>
              <a:rPr lang="en-US" sz="2600" dirty="0" smtClean="0"/>
              <a:t>Robert E Lee Caught him and he was executed</a:t>
            </a:r>
          </a:p>
        </p:txBody>
      </p:sp>
      <p:pic>
        <p:nvPicPr>
          <p:cNvPr id="39940" name="Picture 8" descr="ANd9GcRPZVsH2pFlgImrVM9GOFWIqDtuOaly1uIe8tqs8mGHixUgpzW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ABRAHAM LINCOLN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79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PRES. OF US-1860</a:t>
            </a:r>
          </a:p>
          <a:p>
            <a:pPr eaLnBrk="1" hangingPunct="1"/>
            <a:r>
              <a:rPr lang="en-US" sz="2200" dirty="0" smtClean="0"/>
              <a:t>UNION- MORE INDUSTRY (RR)</a:t>
            </a:r>
          </a:p>
          <a:p>
            <a:pPr eaLnBrk="1" hangingPunct="1"/>
            <a:r>
              <a:rPr lang="en-US" sz="2200" dirty="0" smtClean="0"/>
              <a:t>Goal was to HOLD THE UNION TOGETHER </a:t>
            </a:r>
          </a:p>
          <a:p>
            <a:pPr eaLnBrk="1" hangingPunct="1"/>
            <a:r>
              <a:rPr lang="en-US" sz="2200" dirty="0" smtClean="0"/>
              <a:t>GETTYSBURG ADDRESS- 2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INAUGURAL ADDRESS – said not to let the men who died to die in Vain</a:t>
            </a:r>
          </a:p>
          <a:p>
            <a:pPr eaLnBrk="1" hangingPunct="1"/>
            <a:r>
              <a:rPr lang="en-US" sz="2200" dirty="0" smtClean="0"/>
              <a:t>ANTIETAM- Bloodiest single day of battle in Civil War</a:t>
            </a:r>
          </a:p>
          <a:p>
            <a:pPr eaLnBrk="1" hangingPunct="1"/>
            <a:r>
              <a:rPr lang="en-US" sz="2200" dirty="0" smtClean="0"/>
              <a:t> EMANCIPATION PROCLAMATION- “Freed” slaves in the Confederacy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200" smtClean="0"/>
          </a:p>
        </p:txBody>
      </p:sp>
      <p:pic>
        <p:nvPicPr>
          <p:cNvPr id="40964" name="Picture 7" descr="ANd9GcTZlNdg4_RBY7tmWAoJ6JP10AHmW5q5R9NBWH8QCN83-3VNZW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of Habeas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the Civil War, Lincoln suspended many rights and liberties in order to support the war effort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ULYSSES S. GRANT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COMMANDER OF UNION ARMY (CIVIL. WAR)</a:t>
            </a:r>
          </a:p>
          <a:p>
            <a:pPr eaLnBrk="1" hangingPunct="1"/>
            <a:r>
              <a:rPr lang="en-US" sz="2600" smtClean="0"/>
              <a:t>VICKSBURG HERO</a:t>
            </a:r>
          </a:p>
          <a:p>
            <a:pPr eaLnBrk="1" hangingPunct="1"/>
            <a:r>
              <a:rPr lang="en-US" sz="2600" smtClean="0"/>
              <a:t>ACCEPTED SURRENDER OF LEE</a:t>
            </a:r>
          </a:p>
        </p:txBody>
      </p:sp>
      <p:pic>
        <p:nvPicPr>
          <p:cNvPr id="41988" name="Picture 8" descr="ANd9GcTLi6QqHf7DABAuU4HXFv8R-O3Fhs-evBHSuhNZPHvzb4Ns_y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ROBERT E. LEE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GENERAL OF CSA (CIVIL WAR) </a:t>
            </a:r>
          </a:p>
          <a:p>
            <a:pPr eaLnBrk="1" hangingPunct="1"/>
            <a:r>
              <a:rPr lang="en-US" sz="2600" smtClean="0"/>
              <a:t>DEFEATED AT GETTYSBURG</a:t>
            </a:r>
          </a:p>
          <a:p>
            <a:pPr eaLnBrk="1" hangingPunct="1"/>
            <a:r>
              <a:rPr lang="en-US" sz="2600" smtClean="0"/>
              <a:t>SURRENDERED TO GRANT AT APPOMATTOX</a:t>
            </a:r>
          </a:p>
        </p:txBody>
      </p:sp>
      <p:pic>
        <p:nvPicPr>
          <p:cNvPr id="43012" name="Picture 7" descr="ANd9GcRta5Hto9dLvMv0fZactX7_B1j2TCV7OfWO5VVFHgO_fgtVJ9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T. “STONEWALL “ JACKSON</a:t>
            </a:r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LEE’S 2</a:t>
            </a:r>
            <a:r>
              <a:rPr lang="en-US" sz="2600" baseline="30000" smtClean="0"/>
              <a:t>ND</a:t>
            </a:r>
            <a:r>
              <a:rPr lang="en-US" sz="2600" smtClean="0"/>
              <a:t> IN COMMAND</a:t>
            </a:r>
          </a:p>
          <a:p>
            <a:pPr eaLnBrk="1" hangingPunct="1"/>
            <a:r>
              <a:rPr lang="en-US" sz="2600" smtClean="0"/>
              <a:t>BULL RUN HERO</a:t>
            </a:r>
          </a:p>
          <a:p>
            <a:pPr eaLnBrk="1" hangingPunct="1"/>
            <a:r>
              <a:rPr lang="en-US" sz="2600" smtClean="0"/>
              <a:t>DIED AT CHANCELLORSVILLE BATTLE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44036" name="Picture 7" descr="ANd9GcSgVUvQiv9NIcoFWyQRDsw6fy8nylEMn9J0nN4R85J_epAB_nLy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SHERMAN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MARCH TO THE SEA</a:t>
            </a:r>
          </a:p>
          <a:p>
            <a:pPr eaLnBrk="1" hangingPunct="1"/>
            <a:r>
              <a:rPr lang="en-US" sz="2600" smtClean="0"/>
              <a:t>BURNED DOWN ATLANTA</a:t>
            </a:r>
          </a:p>
          <a:p>
            <a:pPr eaLnBrk="1" hangingPunct="1"/>
            <a:r>
              <a:rPr lang="en-US" sz="2600" smtClean="0"/>
              <a:t>DESTROYED TRANSPORTATION (R.R.)</a:t>
            </a:r>
          </a:p>
        </p:txBody>
      </p:sp>
      <p:pic>
        <p:nvPicPr>
          <p:cNvPr id="45060" name="Picture 7" descr="ANd9GcRgtFM4ctvuqNQQYWbk4kgC1Ci0E6YhxU8V6slZYnsRosakdT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JEFFERSON DAVIS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PRESIDENT OF CONFEDERACY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46084" name="Picture 7" descr="ANd9GcRz8zY9721PTL1Hvmct6YVlddL21Ri8eBAnhnzXO_VFe6bgIBq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Civil War Battles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Gettysburg</a:t>
            </a:r>
            <a:r>
              <a:rPr lang="en-US" dirty="0" smtClean="0"/>
              <a:t>- </a:t>
            </a:r>
          </a:p>
          <a:p>
            <a:pPr lvl="1"/>
            <a:r>
              <a:rPr lang="en-US" dirty="0" smtClean="0"/>
              <a:t>North and South fought in Pennsylvania</a:t>
            </a:r>
          </a:p>
          <a:p>
            <a:pPr lvl="1"/>
            <a:r>
              <a:rPr lang="en-US" dirty="0" smtClean="0"/>
              <a:t>Robert E Lee and the South were defeated</a:t>
            </a:r>
          </a:p>
          <a:p>
            <a:pPr lvl="1"/>
            <a:r>
              <a:rPr lang="en-US" dirty="0" smtClean="0"/>
              <a:t>High casualties</a:t>
            </a:r>
          </a:p>
          <a:p>
            <a:pPr lvl="1"/>
            <a:r>
              <a:rPr lang="en-US" dirty="0" smtClean="0"/>
              <a:t>Turning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Vicksburg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Fought along the Mississippi River</a:t>
            </a:r>
          </a:p>
          <a:p>
            <a:pPr lvl="1"/>
            <a:r>
              <a:rPr lang="en-US" dirty="0" smtClean="0"/>
              <a:t>Grant and the North were victorious</a:t>
            </a:r>
          </a:p>
          <a:p>
            <a:pPr lvl="1"/>
            <a:r>
              <a:rPr lang="en-US" dirty="0" smtClean="0"/>
              <a:t>Successfully divided the South</a:t>
            </a:r>
          </a:p>
          <a:p>
            <a:pPr lvl="1">
              <a:buNone/>
            </a:pPr>
            <a:r>
              <a:rPr lang="en-US" b="1" u="sng" dirty="0" smtClean="0"/>
              <a:t>Battle of Atlanta</a:t>
            </a:r>
          </a:p>
          <a:p>
            <a:pPr lvl="1"/>
            <a:r>
              <a:rPr lang="en-US" dirty="0" smtClean="0"/>
              <a:t>Sherman won Battle and marched to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ANDREW JOHNSON</a:t>
            </a:r>
          </a:p>
        </p:txBody>
      </p:sp>
      <p:sp>
        <p:nvSpPr>
          <p:cNvPr id="4710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IMPEACHED- B/C OF VIOLATING THE “TENURE OF OFFICE ACT”</a:t>
            </a:r>
          </a:p>
          <a:p>
            <a:pPr eaLnBrk="1" hangingPunct="1"/>
            <a:r>
              <a:rPr lang="en-US" sz="2600" smtClean="0"/>
              <a:t>OPPOSED THE RADICAL REPUBLICANS</a:t>
            </a:r>
          </a:p>
          <a:p>
            <a:pPr eaLnBrk="1" hangingPunct="1"/>
            <a:r>
              <a:rPr lang="en-US" sz="2600" smtClean="0"/>
              <a:t>Reconstruction</a:t>
            </a:r>
          </a:p>
        </p:txBody>
      </p:sp>
      <p:pic>
        <p:nvPicPr>
          <p:cNvPr id="47108" name="Picture 7" descr="ANd9GcSMhQOJZk-DKBqvZXzQEWOLB-KWe08qN3_8MEsd7ugbFrmPD7e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NATHANIEL BACON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—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LED REBELLION OF POOR VIRGINIANS WHO WANTED LAND AND PROTECTION FROM INDIANS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Bacon’s Rebellion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18436" name="Picture 8" descr="ANd9GcT1jf2JINz-0CqRtp-gcg9-gAZU9lvOGsnzlTfDITwG_9glpB8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Amendments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 (Freed Slaves)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(Gave Citizenship)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  <a:r>
              <a:rPr lang="en-US" smtClean="0"/>
              <a:t>(Voting Rights)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449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Sitting Bull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Sioux leader</a:t>
            </a:r>
          </a:p>
          <a:p>
            <a:r>
              <a:rPr lang="en-US" smtClean="0"/>
              <a:t>Ghost Dance</a:t>
            </a:r>
          </a:p>
          <a:p>
            <a:r>
              <a:rPr lang="en-US" smtClean="0"/>
              <a:t>Wounded Knee</a:t>
            </a:r>
          </a:p>
        </p:txBody>
      </p:sp>
      <p:pic>
        <p:nvPicPr>
          <p:cNvPr id="48131" name="Picture 4" descr="sitting-bull-hunkpapa-sio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"/>
            <a:ext cx="3409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ile:Bury My Heart at Wounded Knee c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3238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Growth Late 1800’s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Steel-Railroads</a:t>
            </a:r>
          </a:p>
          <a:p>
            <a:r>
              <a:rPr lang="en-US" dirty="0" smtClean="0"/>
              <a:t>New immigrants Southern-Eastern Europe</a:t>
            </a:r>
          </a:p>
          <a:p>
            <a:r>
              <a:rPr lang="en-US" dirty="0" smtClean="0"/>
              <a:t>Ellis Island</a:t>
            </a:r>
          </a:p>
          <a:p>
            <a:r>
              <a:rPr lang="en-US" dirty="0" smtClean="0"/>
              <a:t>Urban growth</a:t>
            </a:r>
          </a:p>
          <a:p>
            <a:endParaRPr lang="en-US" dirty="0"/>
          </a:p>
        </p:txBody>
      </p:sp>
      <p:pic>
        <p:nvPicPr>
          <p:cNvPr id="4" name="Picture 4" descr="div0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705100"/>
            <a:ext cx="47244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86800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JOHN D. ROCKEFELLER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STANDARD OIL</a:t>
            </a:r>
          </a:p>
          <a:p>
            <a:pPr eaLnBrk="1" hangingPunct="1"/>
            <a:r>
              <a:rPr lang="en-US" sz="2600" dirty="0" smtClean="0"/>
              <a:t>TRUST</a:t>
            </a:r>
          </a:p>
          <a:p>
            <a:pPr eaLnBrk="1" hangingPunct="1"/>
            <a:r>
              <a:rPr lang="en-US" sz="2600" dirty="0" smtClean="0"/>
              <a:t>LED TO MONOPOLY</a:t>
            </a:r>
          </a:p>
        </p:txBody>
      </p:sp>
      <p:pic>
        <p:nvPicPr>
          <p:cNvPr id="49156" name="Picture 7" descr="ANd9GcR-SuDEDaoafYFFVosnFU6jmMejd_a4mdoIzUUrURRHzDHL8QSE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he History of the Standard Oil Company (Unexpurgated Edition) (Halcyon Classic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76600"/>
            <a:ext cx="41148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SAMUEL GOMPERS</a:t>
            </a: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AMER. FED. OF LABOR </a:t>
            </a:r>
          </a:p>
          <a:p>
            <a:pPr eaLnBrk="1" hangingPunct="1"/>
            <a:r>
              <a:rPr lang="en-US" sz="2600" dirty="0" smtClean="0"/>
              <a:t>UNION</a:t>
            </a:r>
          </a:p>
          <a:p>
            <a:pPr eaLnBrk="1" hangingPunct="1"/>
            <a:r>
              <a:rPr lang="en-US" sz="2600" dirty="0" smtClean="0"/>
              <a:t>Strikes</a:t>
            </a:r>
          </a:p>
          <a:p>
            <a:pPr eaLnBrk="1" hangingPunct="1"/>
            <a:r>
              <a:rPr lang="en-US" sz="2600" dirty="0" smtClean="0"/>
              <a:t>Pullman Strike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0180" name="Picture 7" descr="ANd9GcSwmTv4GYZFtbplvRfy4YhCAST7aqOkd9IMtbPEoD7Kyy3noNxl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UPTON SINCLAIR</a:t>
            </a:r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WROTE “THE JUNGLE”</a:t>
            </a:r>
          </a:p>
          <a:p>
            <a:pPr eaLnBrk="1" hangingPunct="1"/>
            <a:r>
              <a:rPr lang="en-US" sz="2600" smtClean="0"/>
              <a:t>MUCKRAKERS</a:t>
            </a:r>
          </a:p>
          <a:p>
            <a:pPr eaLnBrk="1" hangingPunct="1"/>
            <a:r>
              <a:rPr lang="en-US" sz="2600" smtClean="0"/>
              <a:t>EXPOSED HORRORS OF MEAT PACKING INDUSTRY</a:t>
            </a:r>
          </a:p>
          <a:p>
            <a:pPr eaLnBrk="1" hangingPunct="1"/>
            <a:r>
              <a:rPr lang="en-US" sz="2600" smtClean="0"/>
              <a:t>FDA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1204" name="Picture 7" descr="ANd9GcRtC5Q-DD7yKbAnxP1B8VODphYABdC2xoviXM91uDhpeb4cf6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IDA TARBELL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Muckraker – Helped break up the Standard Oil Trust</a:t>
            </a:r>
          </a:p>
        </p:txBody>
      </p:sp>
      <p:pic>
        <p:nvPicPr>
          <p:cNvPr id="52228" name="Picture 7" descr="ANd9GcSu7IgidvbjPd99wef2-lWl5ioC0VnK6eKT0nbj0TsVVn43I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Imperialism</a:t>
            </a:r>
          </a:p>
          <a:p>
            <a:pPr marL="0" indent="0">
              <a:buNone/>
            </a:pPr>
            <a:r>
              <a:rPr lang="en-US" dirty="0" smtClean="0"/>
              <a:t>Cuba</a:t>
            </a:r>
          </a:p>
          <a:p>
            <a:pPr marL="0" indent="0">
              <a:buNone/>
            </a:pPr>
            <a:r>
              <a:rPr lang="en-US" dirty="0" smtClean="0"/>
              <a:t>Remember the Maine</a:t>
            </a:r>
          </a:p>
          <a:p>
            <a:pPr marL="0" indent="0">
              <a:buNone/>
            </a:pPr>
            <a:r>
              <a:rPr lang="en-US" dirty="0" smtClean="0"/>
              <a:t>Philippines</a:t>
            </a:r>
          </a:p>
          <a:p>
            <a:pPr marL="0" indent="0">
              <a:buNone/>
            </a:pPr>
            <a:r>
              <a:rPr lang="en-US" dirty="0" smtClean="0"/>
              <a:t>US-World Power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fineartamerica.com/images-simple-print/images-medium/spanish-american-war-1898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012316"/>
            <a:ext cx="3810000" cy="26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dixon\Documents\Dixon\US History Units\US Imperialism-St 14\370px-La_fallera_de_l'oncle_Sa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23139"/>
            <a:ext cx="3219450" cy="27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497435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THEODORE ROOSEVELT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Progressive President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Trust Buster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Hero Spanish Am. War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Panama Canal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Conservation-National parks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Roosevelt Corollary-US would intervene in Latin America</a:t>
            </a:r>
          </a:p>
        </p:txBody>
      </p:sp>
      <p:pic>
        <p:nvPicPr>
          <p:cNvPr id="53252" name="Picture 7" descr="ANd9GcRy0C7c8S7NKMyF6I4rGzw7O-ARK4sOKnl68B8XYzGXtYbFVnoB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EUGENE DEBS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Leader of the Socialist Party</a:t>
            </a:r>
          </a:p>
          <a:p>
            <a:pPr eaLnBrk="1" hangingPunct="1"/>
            <a:r>
              <a:rPr lang="en-US" sz="2600" dirty="0" smtClean="0"/>
              <a:t>Protested during WW I</a:t>
            </a:r>
          </a:p>
          <a:p>
            <a:pPr eaLnBrk="1" hangingPunct="1"/>
            <a:r>
              <a:rPr lang="en-US" sz="2600" dirty="0" smtClean="0"/>
              <a:t>VIOLATED THE ESPIONAGE ACT</a:t>
            </a:r>
          </a:p>
          <a:p>
            <a:pPr eaLnBrk="1" hangingPunct="1"/>
            <a:r>
              <a:rPr lang="en-US" sz="2600" dirty="0" smtClean="0"/>
              <a:t>Led the Pullman Strike-RR-Wages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4276" name="Picture 7" descr="ANd9GcSc1nAZXuozP73eBQieJ2wCsW3-KWsYNsPK82v0N0kO3Psu05z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Amsterdam</a:t>
            </a:r>
          </a:p>
          <a:p>
            <a:r>
              <a:rPr lang="en-US" dirty="0" smtClean="0"/>
              <a:t>Trade</a:t>
            </a:r>
          </a:p>
          <a:p>
            <a:r>
              <a:rPr lang="en-US" dirty="0" smtClean="0"/>
              <a:t>Hudson River</a:t>
            </a:r>
          </a:p>
          <a:p>
            <a:r>
              <a:rPr lang="en-US" dirty="0" smtClean="0"/>
              <a:t>Becomes New York Conquered By GB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NYC-In the early 1800’s The Erie Canal will connect NYC(Atlantic) to the Great Lakes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64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Neutrality and Unrestricted Submarine Warfare in WWI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Most Americans agreed that we needed to remain NEUTRAL  and not get involved in a “European Conflict”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Unrestricted Submarine Warfare by Germany…. was the main cause of US involvement in WWI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WOODROW WILSON</a:t>
            </a:r>
            <a:br>
              <a:rPr lang="en-US" dirty="0" smtClean="0"/>
            </a:br>
            <a:r>
              <a:rPr lang="en-US" sz="3600" dirty="0" smtClean="0"/>
              <a:t>1916- Slogan was “He Kept us out of War”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 smtClean="0"/>
              <a:t>PRES WWI</a:t>
            </a:r>
          </a:p>
          <a:p>
            <a:pPr eaLnBrk="1" hangingPunct="1"/>
            <a:r>
              <a:rPr lang="en-US" sz="2600" dirty="0" smtClean="0"/>
              <a:t>14 POINTS-  fourteen points for peace after WWI</a:t>
            </a:r>
          </a:p>
          <a:p>
            <a:pPr eaLnBrk="1" hangingPunct="1"/>
            <a:r>
              <a:rPr lang="en-US" sz="2600" dirty="0" smtClean="0"/>
              <a:t>LEAGUE OF NATIONS- his 14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pt. An Alliance group to make sure War never happened again</a:t>
            </a:r>
          </a:p>
          <a:p>
            <a:pPr eaLnBrk="1" hangingPunct="1"/>
            <a:r>
              <a:rPr lang="en-US" sz="2600" dirty="0" smtClean="0"/>
              <a:t>World adopts LON</a:t>
            </a:r>
          </a:p>
          <a:p>
            <a:pPr eaLnBrk="1" hangingPunct="1"/>
            <a:r>
              <a:rPr lang="en-US" sz="2600" dirty="0" smtClean="0"/>
              <a:t>USA does not adopt because they didn’t want to be tied into “entangling alliances”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5300" name="Picture 7" descr="ANd9GcTnBTxFol9bTK2JIIqAeJZt6FCiI5VZVq4IWk1uDlci_7Oll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819400"/>
            <a:ext cx="4038600" cy="3311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sz="2800" dirty="0" smtClean="0"/>
              <a:t>Made production, sale, and distribution of alcohol illegal</a:t>
            </a:r>
          </a:p>
          <a:p>
            <a:r>
              <a:rPr lang="en-US" sz="2800" dirty="0" smtClean="0"/>
              <a:t>Passed by churches and Immigrant women who were getting beaten by drunken husbands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11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r>
              <a:rPr lang="en-US" sz="2800" dirty="0" smtClean="0"/>
              <a:t>Gave Women the right to vote</a:t>
            </a:r>
          </a:p>
          <a:p>
            <a:r>
              <a:rPr lang="en-US" sz="2800" dirty="0" smtClean="0"/>
              <a:t>After WWI-because of the assistance women gave during the war effort</a:t>
            </a:r>
            <a:endParaRPr lang="en-US" sz="2800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2162175" cy="2114550"/>
          </a:xfrm>
          <a:prstGeom prst="rect">
            <a:avLst/>
          </a:prstGeom>
        </p:spPr>
      </p:pic>
      <p:pic>
        <p:nvPicPr>
          <p:cNvPr id="6" name="Picture 5" descr="women 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18383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Wagner Act 1935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Made it illegal for business owners to prevent people from joining a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Brought back industrial unionism</a:t>
            </a:r>
          </a:p>
          <a:p>
            <a:r>
              <a:rPr lang="en-US" dirty="0" smtClean="0"/>
              <a:t>Collective bargaining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Scare-Immigration Restriction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1917 Russian Revolution led by Lenin brings Communism to Russia</a:t>
            </a:r>
          </a:p>
          <a:p>
            <a:r>
              <a:rPr lang="en-US" dirty="0" smtClean="0"/>
              <a:t>As a nation, we had an intense fear and hatred of Communism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limited immigration to prevent Communists in the USA</a:t>
            </a:r>
            <a:endParaRPr lang="en-US" dirty="0"/>
          </a:p>
        </p:txBody>
      </p:sp>
      <p:pic>
        <p:nvPicPr>
          <p:cNvPr id="5" name="Picture 4" descr="75652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684463"/>
            <a:ext cx="2667000" cy="317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HENRY FORD</a:t>
            </a:r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ASSEMBLY LINE</a:t>
            </a:r>
          </a:p>
          <a:p>
            <a:pPr eaLnBrk="1" hangingPunct="1"/>
            <a:r>
              <a:rPr lang="en-US" sz="2600" dirty="0" smtClean="0"/>
              <a:t>MASS PRODUCTION</a:t>
            </a:r>
          </a:p>
          <a:p>
            <a:pPr eaLnBrk="1" hangingPunct="1"/>
            <a:r>
              <a:rPr lang="en-US" sz="2600" dirty="0" smtClean="0"/>
              <a:t>MODEL T</a:t>
            </a:r>
          </a:p>
          <a:p>
            <a:pPr eaLnBrk="1" hangingPunct="1"/>
            <a:r>
              <a:rPr lang="en-US" sz="2600" dirty="0" smtClean="0"/>
              <a:t>Made the automobile affordable for the middle class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7348" name="Picture 7" descr="ANd9GcQVQAC9hyxKEvDCcruMMXe9aDICH3geKTVjhn6oNfji7I1DarRz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and Movies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5" name="Content Placeholder 4" descr="old-radi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6262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LOUIS ARMSTRONG</a:t>
            </a:r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REVOLUTIONIZED JAZZ MUSIC “IMPROVISED”</a:t>
            </a:r>
          </a:p>
          <a:p>
            <a:pPr eaLnBrk="1" hangingPunct="1"/>
            <a:endParaRPr lang="en-US" sz="2600" smtClean="0"/>
          </a:p>
        </p:txBody>
      </p:sp>
      <p:sp>
        <p:nvSpPr>
          <p:cNvPr id="5837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8372" name="Picture 7" descr="ANd9GcT0rklHqblcNxQglDqbJyhphR0IuefflWvJSo-mGn7MkyDvAzF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LANGSTON HUGHES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POET OF HARLEM RENAISSANCE 1920’S</a:t>
            </a:r>
          </a:p>
          <a:p>
            <a:pPr eaLnBrk="1" hangingPunct="1"/>
            <a:r>
              <a:rPr lang="en-US" sz="2600" dirty="0" smtClean="0"/>
              <a:t>CREATIVITY</a:t>
            </a:r>
          </a:p>
          <a:p>
            <a:pPr eaLnBrk="1" hangingPunct="1"/>
            <a:r>
              <a:rPr lang="en-US" sz="2600" dirty="0" smtClean="0"/>
              <a:t>Often described hardships of African Americans</a:t>
            </a:r>
          </a:p>
          <a:p>
            <a:pPr eaLnBrk="1" hangingPunct="1"/>
            <a:r>
              <a:rPr lang="en-US" sz="2600" dirty="0" smtClean="0"/>
              <a:t>Read poetry to music of the era (Jazz)</a:t>
            </a:r>
          </a:p>
          <a:p>
            <a:pPr eaLnBrk="1" hangingPunct="1"/>
            <a:r>
              <a:rPr lang="en-US" sz="2600" dirty="0" smtClean="0"/>
              <a:t>Irving Berlin songwriter at Tin Pan Alley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59396" name="Picture 7" descr="ANd9GcQAmlQhHXl98EN0XnORu5I06KAmW4uThJB_QwwCWAp3vhRHDYbT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HERBERT HOOVER</a:t>
            </a:r>
          </a:p>
        </p:txBody>
      </p:sp>
      <p:sp>
        <p:nvSpPr>
          <p:cNvPr id="6041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PRESIDENT WHEN GREAT DEPRESSION STARTED (BLAMED FOR IT)</a:t>
            </a:r>
          </a:p>
          <a:p>
            <a:pPr eaLnBrk="1" hangingPunct="1"/>
            <a:r>
              <a:rPr lang="en-US" sz="2600" dirty="0" smtClean="0"/>
              <a:t>HOOVERVILLES</a:t>
            </a:r>
          </a:p>
        </p:txBody>
      </p:sp>
      <p:pic>
        <p:nvPicPr>
          <p:cNvPr id="60420" name="Picture 7" descr="ANd9GcQqg8ynFiLV7EpSB_KgEVPZRrNvlJjvddV4cR9FLimyxsOFUf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Pennsylvania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Penn</a:t>
            </a:r>
          </a:p>
          <a:p>
            <a:r>
              <a:rPr lang="en-US" dirty="0" smtClean="0"/>
              <a:t>Quakers</a:t>
            </a:r>
          </a:p>
          <a:p>
            <a:r>
              <a:rPr lang="en-US" dirty="0" smtClean="0"/>
              <a:t>Very tolerant of</a:t>
            </a:r>
          </a:p>
          <a:p>
            <a:pPr>
              <a:buNone/>
            </a:pPr>
            <a:r>
              <a:rPr lang="en-US" dirty="0" smtClean="0"/>
              <a:t>others</a:t>
            </a:r>
            <a:endParaRPr lang="en-US" dirty="0"/>
          </a:p>
        </p:txBody>
      </p:sp>
      <p:pic>
        <p:nvPicPr>
          <p:cNvPr id="7170" name="Picture 2" descr="http://2.bp.blogspot.com/_HZc7gUUMY0c/SZqYolDrz_I/AAAAAAAABhM/CACy4IS-ayc/s400/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486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983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Thomas Alva Edison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“Wizard of Menlo Park” </a:t>
            </a:r>
          </a:p>
          <a:p>
            <a:r>
              <a:rPr lang="en-US" dirty="0" smtClean="0"/>
              <a:t>Inventor</a:t>
            </a:r>
          </a:p>
          <a:p>
            <a:r>
              <a:rPr lang="en-US" dirty="0" smtClean="0"/>
              <a:t>Light Bulb</a:t>
            </a:r>
          </a:p>
          <a:p>
            <a:r>
              <a:rPr lang="en-US" dirty="0" smtClean="0"/>
              <a:t>Electricity on a grid</a:t>
            </a:r>
          </a:p>
          <a:p>
            <a:r>
              <a:rPr lang="en-US" dirty="0" smtClean="0"/>
              <a:t>Phonograph</a:t>
            </a:r>
          </a:p>
        </p:txBody>
      </p:sp>
      <p:pic>
        <p:nvPicPr>
          <p:cNvPr id="56323" name="Picture 4" descr="thomas_edis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181600" y="1447800"/>
            <a:ext cx="327977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1) Over production</a:t>
            </a:r>
          </a:p>
          <a:p>
            <a:r>
              <a:rPr lang="en-US" dirty="0" smtClean="0"/>
              <a:t>2) Under Consumption</a:t>
            </a:r>
          </a:p>
          <a:p>
            <a:r>
              <a:rPr lang="en-US" dirty="0" smtClean="0"/>
              <a:t>3) Stock market speculation</a:t>
            </a:r>
          </a:p>
          <a:p>
            <a:endParaRPr lang="en-US" dirty="0" smtClean="0"/>
          </a:p>
          <a:p>
            <a:r>
              <a:rPr lang="en-US" b="1" u="sng" dirty="0" smtClean="0"/>
              <a:t>Stock market crashed </a:t>
            </a:r>
            <a:r>
              <a:rPr lang="en-US" dirty="0" smtClean="0"/>
              <a:t>when prices dropped and everyone sold their shares and pulled their money out of the banks</a:t>
            </a:r>
          </a:p>
          <a:p>
            <a:r>
              <a:rPr lang="en-US" b="1" u="sng" dirty="0" smtClean="0"/>
              <a:t>Dust Bowl- </a:t>
            </a:r>
            <a:r>
              <a:rPr lang="en-US" dirty="0" smtClean="0"/>
              <a:t>land overworked and drought caused topsoil to blow off during storms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FRANKLIN D. ROOSEVELT</a:t>
            </a: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PRES. DURING THE GREAT DEP. AND WWII</a:t>
            </a:r>
          </a:p>
          <a:p>
            <a:pPr eaLnBrk="1" hangingPunct="1"/>
            <a:r>
              <a:rPr lang="en-US" sz="3600" dirty="0" smtClean="0"/>
              <a:t>New Deal-Great Depression programs (TVA, CCC, AAA, Social Security)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200" smtClean="0"/>
          </a:p>
        </p:txBody>
      </p:sp>
      <p:pic>
        <p:nvPicPr>
          <p:cNvPr id="61444" name="Picture 7" descr="ANd9GcTzrApLCIc6IU5d8XmLN_iuwTrCMY3YohmpIe2Tm6QJzUWEd8db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smtClean="0"/>
              <a:t>Eleanor Roosevelt</a:t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 for Human Rights-- reform</a:t>
            </a:r>
          </a:p>
          <a:p>
            <a:r>
              <a:rPr lang="en-US" dirty="0" smtClean="0"/>
              <a:t>Helped start the United Nations</a:t>
            </a:r>
          </a:p>
          <a:p>
            <a:r>
              <a:rPr lang="en-US" dirty="0" smtClean="0"/>
              <a:t>Social Activist</a:t>
            </a:r>
          </a:p>
        </p:txBody>
      </p:sp>
      <p:pic>
        <p:nvPicPr>
          <p:cNvPr id="62467" name="Picture 5" descr="ANd9GcQBuxdPBat_nbzCM5CM2j7V2f9kdN7UZFyU5o_4df0BK36UXR_STsa33LnL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32063"/>
            <a:ext cx="4495800" cy="34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FDRs attempt to add Supreme Court Justices to protect his New Deal programs. It met opposition and was not allowed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124200"/>
            <a:ext cx="3124200" cy="347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Under FDR in the 1930s, a series of laws to keep us out of WWII - making it illegal to lend money, or assist any nation at war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859350"/>
            <a:ext cx="3943350" cy="382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Attacked by Japan on Dec. 7, 1941…A date which will remain in infamy</a:t>
            </a:r>
          </a:p>
          <a:p>
            <a:r>
              <a:rPr lang="en-US" dirty="0" smtClean="0"/>
              <a:t>Japan wanted to take out our Naval fleet in the Pacific in Hawaii</a:t>
            </a: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352800"/>
            <a:ext cx="2847975" cy="322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Internment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Pearl Harbor and our Involvement in WWII, Japanese –Americans were rounded up in the western states and put into internment Camps</a:t>
            </a:r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270" y="3048000"/>
            <a:ext cx="425943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Turning point Battle in the Pacific </a:t>
            </a:r>
          </a:p>
          <a:p>
            <a:r>
              <a:rPr lang="en-US" dirty="0" smtClean="0"/>
              <a:t>Took out key Japanese Aircraft Carriers</a:t>
            </a:r>
          </a:p>
          <a:p>
            <a:r>
              <a:rPr lang="en-US" dirty="0" smtClean="0"/>
              <a:t>Retaliation for Pearl Harbor (6 months after)</a:t>
            </a:r>
            <a:endParaRPr lang="en-US" dirty="0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4724400" cy="391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D-Day---Invasion of Normandy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Largest land, air, sea invasion in History</a:t>
            </a:r>
          </a:p>
          <a:p>
            <a:r>
              <a:rPr lang="en-US" dirty="0" smtClean="0"/>
              <a:t>Allies invaded German forces in Normandy, France on June 6, 1944</a:t>
            </a:r>
          </a:p>
          <a:p>
            <a:r>
              <a:rPr lang="en-US" dirty="0" smtClean="0"/>
              <a:t>Led to the liberation of France with over 1 million troops going through the beaches of Normandy</a:t>
            </a:r>
            <a:endParaRPr lang="en-US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399"/>
            <a:ext cx="4038600" cy="265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 to the New World</a:t>
            </a:r>
          </a:p>
          <a:p>
            <a:r>
              <a:rPr lang="en-US" dirty="0" smtClean="0"/>
              <a:t>Slaves to </a:t>
            </a:r>
            <a:r>
              <a:rPr lang="en-US" smtClean="0"/>
              <a:t>North America</a:t>
            </a:r>
            <a:endParaRPr lang="en-US" dirty="0" smtClean="0"/>
          </a:p>
          <a:p>
            <a:r>
              <a:rPr lang="en-US" dirty="0" smtClean="0"/>
              <a:t>Across the Atlantic</a:t>
            </a:r>
          </a:p>
          <a:p>
            <a:r>
              <a:rPr lang="en-US" dirty="0" smtClean="0"/>
              <a:t>Deadly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514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Alamos / 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Manhattan Project was the Development of the Atomic Bomb</a:t>
            </a:r>
          </a:p>
          <a:p>
            <a:r>
              <a:rPr lang="en-US" dirty="0" smtClean="0"/>
              <a:t>Created and Tested at Los Alamos, New Mexico</a:t>
            </a:r>
          </a:p>
          <a:p>
            <a:r>
              <a:rPr lang="en-US" dirty="0" smtClean="0"/>
              <a:t>The project was led by Robert Oppenheimer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267200"/>
            <a:ext cx="2390775" cy="1914525"/>
          </a:xfrm>
          <a:prstGeom prst="rect">
            <a:avLst/>
          </a:prstGeom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038600"/>
            <a:ext cx="1524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G. MARSHALL (PLAN)</a:t>
            </a:r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Aid to Rebuild Europe after WWII </a:t>
            </a:r>
          </a:p>
          <a:p>
            <a:pPr eaLnBrk="1" hangingPunct="1"/>
            <a:r>
              <a:rPr lang="en-US" sz="2600" dirty="0" smtClean="0"/>
              <a:t>Billions of $$$</a:t>
            </a:r>
          </a:p>
          <a:p>
            <a:pPr eaLnBrk="1" hangingPunct="1"/>
            <a:r>
              <a:rPr lang="en-US" sz="2600" dirty="0" smtClean="0"/>
              <a:t>Fight Communism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63492" name="Picture 7" descr="ANd9GcTulfzrN3wcNtWI5d6AJSrzqB33iYPsSjGgNzOvDmEajS9LA5Do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HARRY S. TRUMAN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INTEGRATION OF MILITARY 1948</a:t>
            </a:r>
          </a:p>
          <a:p>
            <a:pPr eaLnBrk="1" hangingPunct="1"/>
            <a:r>
              <a:rPr lang="en-US" sz="2600" smtClean="0"/>
              <a:t>PRES. OF U.S.– DROPPED THE </a:t>
            </a:r>
            <a:r>
              <a:rPr lang="en-US" sz="2600" u="sng" smtClean="0"/>
              <a:t>A-BOMB</a:t>
            </a:r>
          </a:p>
        </p:txBody>
      </p:sp>
      <p:pic>
        <p:nvPicPr>
          <p:cNvPr id="64516" name="Picture 7" descr="ANd9GcSIxdHnwQZSfgdIw-QwDfd5KAUCjDFbjTmEXTdrDonvqTrTpg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73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JOSEPH MCCARTHY</a:t>
            </a:r>
          </a:p>
        </p:txBody>
      </p:sp>
      <p:sp>
        <p:nvSpPr>
          <p:cNvPr id="6553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RED SCARE</a:t>
            </a:r>
          </a:p>
          <a:p>
            <a:pPr eaLnBrk="1" hangingPunct="1"/>
            <a:r>
              <a:rPr lang="en-US" sz="2600" dirty="0" smtClean="0"/>
              <a:t>VIOLATION OF RIGHTS</a:t>
            </a:r>
          </a:p>
          <a:p>
            <a:pPr eaLnBrk="1" hangingPunct="1"/>
            <a:r>
              <a:rPr lang="en-US" sz="2600" dirty="0" smtClean="0"/>
              <a:t>ACCUSED GOVT. OFFICALS AND OTHERS OF BEING COMMUNIST</a:t>
            </a:r>
          </a:p>
          <a:p>
            <a:pPr eaLnBrk="1" hangingPunct="1"/>
            <a:r>
              <a:rPr lang="en-US" sz="2600" dirty="0" smtClean="0"/>
              <a:t>He went too far when he accused the Army. Senate hearings followed and they found that the accusations had no merit </a:t>
            </a:r>
          </a:p>
        </p:txBody>
      </p:sp>
      <p:pic>
        <p:nvPicPr>
          <p:cNvPr id="65540" name="Picture 7" descr="ANd9GcTympZ3G2uVEXIRgdvHMqeGWFdRciBdJ0J4Gh7oQL96g1kiseN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Dwight D. 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Commander D-Day</a:t>
            </a:r>
          </a:p>
          <a:p>
            <a:r>
              <a:rPr lang="en-US" dirty="0" smtClean="0"/>
              <a:t>June 6, 1944</a:t>
            </a:r>
          </a:p>
          <a:p>
            <a:r>
              <a:rPr lang="en-US" dirty="0" smtClean="0"/>
              <a:t>Allied invasion of Normandy, France in WWII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 smtClean="0"/>
              <a:t>Pres.</a:t>
            </a:r>
          </a:p>
          <a:p>
            <a:r>
              <a:rPr lang="en-US" dirty="0" smtClean="0"/>
              <a:t>Interstate Highway Act which allowed people to move to suburbs (Levittown)</a:t>
            </a:r>
          </a:p>
          <a:p>
            <a:r>
              <a:rPr lang="en-US" dirty="0" smtClean="0"/>
              <a:t>Sputnik (Space race)</a:t>
            </a:r>
          </a:p>
          <a:p>
            <a:r>
              <a:rPr lang="en-US" dirty="0" smtClean="0"/>
              <a:t>Red Scare</a:t>
            </a:r>
            <a:endParaRPr lang="en-US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267200"/>
            <a:ext cx="379168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84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“Jim Crow”</a:t>
            </a:r>
          </a:p>
          <a:p>
            <a:r>
              <a:rPr lang="en-US" dirty="0" smtClean="0"/>
              <a:t>Segregation </a:t>
            </a:r>
          </a:p>
          <a:p>
            <a:pPr>
              <a:buNone/>
            </a:pPr>
            <a:r>
              <a:rPr lang="en-US" dirty="0" smtClean="0"/>
              <a:t>Made Constitutional </a:t>
            </a:r>
          </a:p>
          <a:p>
            <a:pPr>
              <a:buNone/>
            </a:pPr>
            <a:r>
              <a:rPr lang="en-US" dirty="0" smtClean="0"/>
              <a:t>By </a:t>
            </a:r>
            <a:r>
              <a:rPr lang="en-US" dirty="0" err="1" smtClean="0"/>
              <a:t>Plessy</a:t>
            </a:r>
            <a:r>
              <a:rPr lang="en-US" dirty="0" smtClean="0"/>
              <a:t> v. Ferguson </a:t>
            </a:r>
          </a:p>
          <a:p>
            <a:r>
              <a:rPr lang="en-US" dirty="0" smtClean="0"/>
              <a:t>NAACP</a:t>
            </a:r>
          </a:p>
          <a:p>
            <a:r>
              <a:rPr lang="en-US" dirty="0" smtClean="0"/>
              <a:t>Klan</a:t>
            </a:r>
            <a:endParaRPr lang="en-US" dirty="0"/>
          </a:p>
        </p:txBody>
      </p:sp>
      <p:pic>
        <p:nvPicPr>
          <p:cNvPr id="11266" name="Picture 2" descr="http://images.fineartamerica.com/images-medium-large/jim-crow-laws-1939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6168" y="2514600"/>
            <a:ext cx="487925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393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Civil rights #2</a:t>
            </a:r>
          </a:p>
        </p:txBody>
      </p:sp>
      <p:sp>
        <p:nvSpPr>
          <p:cNvPr id="6656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2259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MLK</a:t>
            </a:r>
          </a:p>
          <a:p>
            <a:pPr eaLnBrk="1" hangingPunct="1"/>
            <a:r>
              <a:rPr lang="en-US" sz="2600" dirty="0" smtClean="0"/>
              <a:t>I have a dream speech-Washington D.C. 1963-In support of the Civil Rights Act)</a:t>
            </a:r>
          </a:p>
          <a:p>
            <a:pPr eaLnBrk="1" hangingPunct="1"/>
            <a:r>
              <a:rPr lang="en-US" sz="2600" dirty="0" smtClean="0"/>
              <a:t>Letter from a Birmingham Jail-Supporting non-violent protest</a:t>
            </a:r>
          </a:p>
          <a:p>
            <a:pPr eaLnBrk="1" hangingPunct="1"/>
            <a:endParaRPr lang="en-US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66564" name="Picture 7" descr="ANd9GcQJ-xNlH1G5kjxmcQGfKQaFlanWd0ZYva248i1INQ0qZqsY4GZ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RACHEL CARSON</a:t>
            </a:r>
          </a:p>
        </p:txBody>
      </p:sp>
      <p:sp>
        <p:nvSpPr>
          <p:cNvPr id="6758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WROTE “SILENT SPRING”</a:t>
            </a:r>
          </a:p>
          <a:p>
            <a:pPr eaLnBrk="1" hangingPunct="1"/>
            <a:r>
              <a:rPr lang="en-US" sz="2600" dirty="0" smtClean="0"/>
              <a:t>1962 ENVIRONMENTALIST</a:t>
            </a:r>
          </a:p>
          <a:p>
            <a:pPr eaLnBrk="1" hangingPunct="1"/>
            <a:r>
              <a:rPr lang="en-US" sz="2600" dirty="0" smtClean="0"/>
              <a:t>LED TO BANNING OF SOME PESTICIDES </a:t>
            </a:r>
          </a:p>
          <a:p>
            <a:pPr eaLnBrk="1" hangingPunct="1"/>
            <a:r>
              <a:rPr lang="en-US" sz="2600" dirty="0" smtClean="0"/>
              <a:t>DDT – killing baby eagles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67588" name="Picture 7" descr="ANd9GcQ40iabHn_BZVueFBc55MksJ2JWMBlIIymT3AKmz_ESVqvs6k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Warren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change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Brown v. Board-1954</a:t>
            </a:r>
          </a:p>
          <a:p>
            <a:pPr>
              <a:buNone/>
            </a:pPr>
            <a:r>
              <a:rPr lang="en-US" dirty="0" smtClean="0"/>
              <a:t>De-Segregated Schools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Miranda v. Arizona-1977</a:t>
            </a:r>
          </a:p>
          <a:p>
            <a:pPr>
              <a:buNone/>
            </a:pPr>
            <a:r>
              <a:rPr lang="en-US" dirty="0" smtClean="0"/>
              <a:t>Rights read to the Accused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V="1">
            <a:off x="828675" y="6600824"/>
            <a:ext cx="2981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://i.ytimg.com/vi/mWZ0zNwcrQk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656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80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Act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Banned Literacy Tests and Poll taxes</a:t>
            </a:r>
          </a:p>
          <a:p>
            <a:r>
              <a:rPr lang="en-US" dirty="0" smtClean="0"/>
              <a:t>Made it easier for African Americans to vote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743200"/>
            <a:ext cx="2674643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revival </a:t>
            </a:r>
          </a:p>
          <a:p>
            <a:r>
              <a:rPr lang="en-US" dirty="0" smtClean="0"/>
              <a:t>Return to putting an importance on Religion</a:t>
            </a:r>
            <a:endParaRPr lang="en-US" dirty="0"/>
          </a:p>
        </p:txBody>
      </p:sp>
      <p:pic>
        <p:nvPicPr>
          <p:cNvPr id="8194" name="Picture 2" descr="http://theresurgence.com/files/2011/01/29/prayer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2135"/>
            <a:ext cx="5105400" cy="28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516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JFK Assassination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THE Civil Rights President. Killed in Dallas by Lee Harvey Oswald</a:t>
            </a:r>
          </a:p>
          <a:p>
            <a:r>
              <a:rPr lang="en-US" dirty="0" smtClean="0"/>
              <a:t>His assassination led to the passage of the 1964 Civil Rights Act</a:t>
            </a:r>
            <a:endParaRPr lang="en-US" dirty="0"/>
          </a:p>
        </p:txBody>
      </p:sp>
      <p:pic>
        <p:nvPicPr>
          <p:cNvPr id="4" name="Picture 3" descr="53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3886200"/>
            <a:ext cx="4129619" cy="275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Lyndon B.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“Great Society” </a:t>
            </a:r>
            <a:r>
              <a:rPr lang="en-US" dirty="0" smtClean="0"/>
              <a:t>social platform which included a War On Poverty</a:t>
            </a:r>
          </a:p>
          <a:p>
            <a:r>
              <a:rPr lang="en-US" b="1" u="sng" dirty="0" smtClean="0"/>
              <a:t>Medicare</a:t>
            </a:r>
            <a:r>
              <a:rPr lang="en-US" dirty="0" smtClean="0"/>
              <a:t> longest lasting component of the Great Society</a:t>
            </a:r>
          </a:p>
          <a:p>
            <a:r>
              <a:rPr lang="en-US" dirty="0" smtClean="0"/>
              <a:t>Vietnam War- Johnson blamed for escalation of the War “Hey, hey, LBJ…How many kids did you kill today?!!”</a:t>
            </a:r>
          </a:p>
          <a:p>
            <a:r>
              <a:rPr lang="en-US" b="1" u="sng" dirty="0" err="1" smtClean="0"/>
              <a:t>Tet</a:t>
            </a:r>
            <a:r>
              <a:rPr lang="en-US" b="1" u="sng" dirty="0" smtClean="0"/>
              <a:t> Offensive- </a:t>
            </a:r>
            <a:r>
              <a:rPr lang="en-US" dirty="0" smtClean="0"/>
              <a:t>Major turning point in Vietnam</a:t>
            </a:r>
          </a:p>
          <a:p>
            <a:pPr>
              <a:buNone/>
            </a:pPr>
            <a:r>
              <a:rPr lang="en-US" dirty="0" smtClean="0"/>
              <a:t>Major Offensive by Vietcong on Vietnamese New Year showed that the enemy was not close to surrender. Turned Americans against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81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MLK assassinated by James Earl Ray (Memphis)</a:t>
            </a:r>
          </a:p>
          <a:p>
            <a:r>
              <a:rPr lang="en-US" dirty="0" smtClean="0"/>
              <a:t>Robert F Kennedy assassinated by </a:t>
            </a:r>
            <a:r>
              <a:rPr lang="en-US" dirty="0" err="1" smtClean="0"/>
              <a:t>Sirhan</a:t>
            </a:r>
            <a:r>
              <a:rPr lang="en-US" dirty="0" smtClean="0"/>
              <a:t> </a:t>
            </a:r>
            <a:r>
              <a:rPr lang="en-US" dirty="0" err="1" smtClean="0"/>
              <a:t>Sirhan</a:t>
            </a:r>
            <a:r>
              <a:rPr lang="en-US" dirty="0" smtClean="0"/>
              <a:t> in California</a:t>
            </a:r>
          </a:p>
          <a:p>
            <a:r>
              <a:rPr lang="en-US" dirty="0" smtClean="0"/>
              <a:t>Violence, Riots, and protests at the Chicago Democratic Convention…… caught on TV!</a:t>
            </a:r>
          </a:p>
          <a:p>
            <a:r>
              <a:rPr lang="en-US" dirty="0" smtClean="0"/>
              <a:t>Protest of the Vietnam War</a:t>
            </a:r>
          </a:p>
          <a:p>
            <a:r>
              <a:rPr lang="en-US" dirty="0" smtClean="0"/>
              <a:t>“The Whole World is Watching!!!”</a:t>
            </a:r>
            <a:endParaRPr lang="en-US" dirty="0"/>
          </a:p>
        </p:txBody>
      </p:sp>
      <p:pic>
        <p:nvPicPr>
          <p:cNvPr id="4" name="Picture 3" descr="brassunion1968_chicag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013" y="4191000"/>
            <a:ext cx="3159987" cy="23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88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SCLC</a:t>
            </a:r>
            <a:r>
              <a:rPr lang="en-US" dirty="0" smtClean="0"/>
              <a:t>- Southern Christian Leadership Conference</a:t>
            </a:r>
          </a:p>
          <a:p>
            <a:pPr>
              <a:buNone/>
            </a:pPr>
            <a:r>
              <a:rPr lang="en-US" dirty="0" smtClean="0"/>
              <a:t>		founded by MLK (Nonviolent)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SNCC</a:t>
            </a:r>
            <a:r>
              <a:rPr lang="en-US" dirty="0" smtClean="0"/>
              <a:t>- Student Nonviolent Coordinating Committee	</a:t>
            </a:r>
          </a:p>
          <a:p>
            <a:pPr>
              <a:buNone/>
            </a:pPr>
            <a:r>
              <a:rPr lang="en-US" dirty="0" smtClean="0"/>
              <a:t>		played a major part in the sit ins and Freedom Rides of the Era. (More Violent)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Vietnam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War escalates, the Anti war protests heat up</a:t>
            </a:r>
          </a:p>
          <a:p>
            <a:pPr lvl="1"/>
            <a:r>
              <a:rPr lang="en-US" dirty="0" smtClean="0"/>
              <a:t>Kent St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pPr lvl="1"/>
            <a:r>
              <a:rPr lang="en-US" dirty="0" smtClean="0"/>
              <a:t>In 1972 after America finds out about Bombing raids in Cambodia</a:t>
            </a:r>
          </a:p>
          <a:p>
            <a:pPr lvl="1"/>
            <a:r>
              <a:rPr lang="en-US" dirty="0" smtClean="0"/>
              <a:t>My Lai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8614"/>
            <a:ext cx="3276600" cy="249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Roe v Wade – Makes abortion LEGAL</a:t>
            </a:r>
          </a:p>
          <a:p>
            <a:pPr lvl="1"/>
            <a:r>
              <a:rPr lang="en-US" dirty="0" smtClean="0"/>
              <a:t>Very </a:t>
            </a:r>
            <a:r>
              <a:rPr lang="en-US" dirty="0" err="1" smtClean="0"/>
              <a:t>Controversal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California v. </a:t>
            </a:r>
            <a:r>
              <a:rPr lang="en-US" dirty="0" err="1" smtClean="0"/>
              <a:t>Bakke</a:t>
            </a:r>
            <a:r>
              <a:rPr lang="en-US" dirty="0" smtClean="0"/>
              <a:t> – allows Affirmative Action</a:t>
            </a:r>
          </a:p>
          <a:p>
            <a:pPr lvl="1"/>
            <a:r>
              <a:rPr lang="en-US" dirty="0" smtClean="0"/>
              <a:t>Jobs/enrollment based on race/gender</a:t>
            </a:r>
          </a:p>
          <a:p>
            <a:pPr lvl="1"/>
            <a:r>
              <a:rPr lang="en-US" dirty="0" smtClean="0"/>
              <a:t>Percentages/quotas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Nixon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Conservative- Less Government-low taxes</a:t>
            </a:r>
          </a:p>
          <a:p>
            <a:r>
              <a:rPr lang="en-US" dirty="0" smtClean="0"/>
              <a:t>Watergate- Pres. Nixon covered up a break in at the Democratic National Office, got caught and resigned from office</a:t>
            </a:r>
          </a:p>
          <a:p>
            <a:r>
              <a:rPr lang="en-US" dirty="0" smtClean="0"/>
              <a:t>Opened up communication between the US and Communist China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406348"/>
            <a:ext cx="4038600" cy="228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Jimmy Carter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dirty="0" smtClean="0"/>
              <a:t>Camp David Accords-peace between Egypt-Israel-Middle East</a:t>
            </a:r>
          </a:p>
          <a:p>
            <a:r>
              <a:rPr lang="en-US" dirty="0" smtClean="0"/>
              <a:t>Iranian Hostage Crisis- Iran takes US hostages from US Embassy in Tehran. Keeps for nearly 200 days</a:t>
            </a:r>
          </a:p>
        </p:txBody>
      </p:sp>
      <p:pic>
        <p:nvPicPr>
          <p:cNvPr id="69635" name="Picture 5" descr="Anwar%20Sadat,%20Jimmy%20Carter%20and%20Menahem%20Begin%20at%20the%20Camp%20David%20Accords%20Signing%20Cerem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657600" cy="25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1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Reaganomics</a:t>
            </a:r>
            <a:r>
              <a:rPr lang="en-US" dirty="0" smtClean="0"/>
              <a:t>- Low taxes, protect wealthy business owners who will provide jobs and stimulate the economy…..”trickle down economics” (Conservative Policy)</a:t>
            </a:r>
          </a:p>
          <a:p>
            <a:r>
              <a:rPr lang="en-US" b="1" u="sng" dirty="0" smtClean="0"/>
              <a:t>Iran-Contra Scandal- </a:t>
            </a:r>
            <a:r>
              <a:rPr lang="en-US" dirty="0" smtClean="0"/>
              <a:t>Arms for Hostages</a:t>
            </a:r>
          </a:p>
          <a:p>
            <a:pPr>
              <a:buNone/>
            </a:pPr>
            <a:r>
              <a:rPr lang="en-US" dirty="0" smtClean="0"/>
              <a:t>Reagan denied knowledge</a:t>
            </a:r>
          </a:p>
          <a:p>
            <a:pPr>
              <a:buNone/>
            </a:pPr>
            <a:r>
              <a:rPr lang="en-US" b="1" u="sng" dirty="0" smtClean="0"/>
              <a:t>Collapse of USSR- </a:t>
            </a:r>
            <a:r>
              <a:rPr lang="en-US" dirty="0" smtClean="0"/>
              <a:t>They couldn’t afford to keep up with Arms Race</a:t>
            </a: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1" y="4876800"/>
            <a:ext cx="3505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Clinton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dirty="0" smtClean="0"/>
              <a:t>Impeached</a:t>
            </a:r>
          </a:p>
          <a:p>
            <a:r>
              <a:rPr lang="en-US" dirty="0" smtClean="0"/>
              <a:t>Perjury-lying about Lewinsky affair</a:t>
            </a:r>
          </a:p>
          <a:p>
            <a:r>
              <a:rPr lang="en-US" dirty="0" smtClean="0"/>
              <a:t>NAFTA- North America Free Trade Agreement</a:t>
            </a:r>
          </a:p>
          <a:p>
            <a:pPr lvl="1"/>
            <a:r>
              <a:rPr lang="en-US" dirty="0" smtClean="0"/>
              <a:t>Lessens restrictions between USA, Canada, and Mexico</a:t>
            </a:r>
            <a:endParaRPr lang="en-US" dirty="0"/>
          </a:p>
        </p:txBody>
      </p:sp>
      <p:pic>
        <p:nvPicPr>
          <p:cNvPr id="13314" name="Picture 2" descr="http://1.bp.blogspot.com/-FcyR01D3BtY/UErOZn-j3HI/AAAAAAAASGc/uUNg9pNsQIw/s1600/Clinton-Impeached-head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41650"/>
            <a:ext cx="5029200" cy="3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17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2440</Words>
  <Application>Microsoft Office PowerPoint</Application>
  <PresentationFormat>On-screen Show (4:3)</PresentationFormat>
  <Paragraphs>474</Paragraphs>
  <Slides>100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SOCIAL STUDIES EOCT TEST REVIEW</vt:lpstr>
      <vt:lpstr>New France</vt:lpstr>
      <vt:lpstr>Mercantilism- Theory of set wealth in the world. Puts emphasis on the need for more exports than imports</vt:lpstr>
      <vt:lpstr>POWHATAN</vt:lpstr>
      <vt:lpstr>NATHANIEL BACON</vt:lpstr>
      <vt:lpstr>Dutch</vt:lpstr>
      <vt:lpstr>Pennsylvania </vt:lpstr>
      <vt:lpstr>Middle Passage</vt:lpstr>
      <vt:lpstr>Great Awakening</vt:lpstr>
      <vt:lpstr>Puritan churches losing members</vt:lpstr>
      <vt:lpstr>Proclamation of 1763</vt:lpstr>
      <vt:lpstr>THOMAS PAINE</vt:lpstr>
      <vt:lpstr>John Locke</vt:lpstr>
      <vt:lpstr>THOMAS JEFFERSON</vt:lpstr>
      <vt:lpstr>BENJAMIN FRANKLIN</vt:lpstr>
      <vt:lpstr>MARQUIS DE LAFAYETTE</vt:lpstr>
      <vt:lpstr>GENERAL LORD CORNWALLIS</vt:lpstr>
      <vt:lpstr>Articles of Confederation</vt:lpstr>
      <vt:lpstr> SHAYS REBELLION</vt:lpstr>
      <vt:lpstr>FEDERALISTS</vt:lpstr>
      <vt:lpstr>JAMES MADISON</vt:lpstr>
      <vt:lpstr>Anti Federalists</vt:lpstr>
      <vt:lpstr>US Constitution</vt:lpstr>
      <vt:lpstr>George Washington</vt:lpstr>
      <vt:lpstr>JOHN ADAMS</vt:lpstr>
      <vt:lpstr>Louisiana Purchase &amp; LEWIS AND CLARK</vt:lpstr>
      <vt:lpstr>War of 1812- US v. GB</vt:lpstr>
      <vt:lpstr>JAMES MONROE</vt:lpstr>
      <vt:lpstr>ELI WHITNEY</vt:lpstr>
      <vt:lpstr>Manifest Destiny</vt:lpstr>
      <vt:lpstr>ELIZABETH CADY STANTON</vt:lpstr>
      <vt:lpstr>ANDREW JACKSON</vt:lpstr>
      <vt:lpstr>Expansion Conflicts</vt:lpstr>
      <vt:lpstr>Nat Turner</vt:lpstr>
      <vt:lpstr>WILLIAM LLOYD GARRISON</vt:lpstr>
      <vt:lpstr>FREDERICK DOUGLAS</vt:lpstr>
      <vt:lpstr>JOHN C. CALHOUN-South Carolina</vt:lpstr>
      <vt:lpstr>DAVID WILMOT (PROVISO)</vt:lpstr>
      <vt:lpstr>DRED SCOTT</vt:lpstr>
      <vt:lpstr>JOHN BROWN</vt:lpstr>
      <vt:lpstr>ABRAHAM LINCOLN</vt:lpstr>
      <vt:lpstr>Suspension of Habeas Corpus</vt:lpstr>
      <vt:lpstr>ULYSSES S. GRANT</vt:lpstr>
      <vt:lpstr>ROBERT E. LEE</vt:lpstr>
      <vt:lpstr>T. “STONEWALL “ JACKSON</vt:lpstr>
      <vt:lpstr>WILLIAM SHERMAN</vt:lpstr>
      <vt:lpstr>JEFFERSON DAVIS</vt:lpstr>
      <vt:lpstr>Key Civil War Battles</vt:lpstr>
      <vt:lpstr>ANDREW JOHNSON</vt:lpstr>
      <vt:lpstr>Amendments </vt:lpstr>
      <vt:lpstr>Sitting Bull</vt:lpstr>
      <vt:lpstr>Industrial Growth Late 1800’s</vt:lpstr>
      <vt:lpstr>JOHN D. ROCKEFELLER</vt:lpstr>
      <vt:lpstr>SAMUEL GOMPERS</vt:lpstr>
      <vt:lpstr>UPTON SINCLAIR</vt:lpstr>
      <vt:lpstr>IDA TARBELL</vt:lpstr>
      <vt:lpstr>Spanish American War</vt:lpstr>
      <vt:lpstr>THEODORE ROOSEVELT</vt:lpstr>
      <vt:lpstr>EUGENE DEBS</vt:lpstr>
      <vt:lpstr>US Neutrality and Unrestricted Submarine Warfare in WWI</vt:lpstr>
      <vt:lpstr>WOODROW WILSON 1916- Slogan was “He Kept us out of War”</vt:lpstr>
      <vt:lpstr>AMENDMENTS</vt:lpstr>
      <vt:lpstr>Wagner Act 1935</vt:lpstr>
      <vt:lpstr>Red Scare-Immigration Restriction</vt:lpstr>
      <vt:lpstr>HENRY FORD</vt:lpstr>
      <vt:lpstr>Radio and Movies</vt:lpstr>
      <vt:lpstr>LOUIS ARMSTRONG</vt:lpstr>
      <vt:lpstr>LANGSTON HUGHES</vt:lpstr>
      <vt:lpstr>HERBERT HOOVER</vt:lpstr>
      <vt:lpstr>Thomas Alva Edison</vt:lpstr>
      <vt:lpstr>Causes of the Great Depression</vt:lpstr>
      <vt:lpstr>FRANKLIN D. ROOSEVELT</vt:lpstr>
      <vt:lpstr>Eleanor Roosevelt </vt:lpstr>
      <vt:lpstr>Court Packing Scheme</vt:lpstr>
      <vt:lpstr>Neutrality Acts</vt:lpstr>
      <vt:lpstr>Attack on Pearl Harbor</vt:lpstr>
      <vt:lpstr>Japanese Internment</vt:lpstr>
      <vt:lpstr>Midway</vt:lpstr>
      <vt:lpstr>D-Day---Invasion of Normandy</vt:lpstr>
      <vt:lpstr>Los Alamos / Atomic Bomb</vt:lpstr>
      <vt:lpstr>G. MARSHALL (PLAN)</vt:lpstr>
      <vt:lpstr>HARRY S. TRUMAN</vt:lpstr>
      <vt:lpstr>JOSEPH MCCARTHY</vt:lpstr>
      <vt:lpstr>Dwight D. Eisenhower</vt:lpstr>
      <vt:lpstr>Civil Rights</vt:lpstr>
      <vt:lpstr>Civil rights #2</vt:lpstr>
      <vt:lpstr>RACHEL CARSON</vt:lpstr>
      <vt:lpstr>The Warren Supreme Court</vt:lpstr>
      <vt:lpstr>Voting Rights Act 1965</vt:lpstr>
      <vt:lpstr>JFK Assassination 1963</vt:lpstr>
      <vt:lpstr>Lyndon B. Johnson</vt:lpstr>
      <vt:lpstr>1968</vt:lpstr>
      <vt:lpstr>Civil Rights Organizations</vt:lpstr>
      <vt:lpstr>Anti Vietnam Movement</vt:lpstr>
      <vt:lpstr>Supreme Court Decisions</vt:lpstr>
      <vt:lpstr> Nixon</vt:lpstr>
      <vt:lpstr>Jimmy Carter</vt:lpstr>
      <vt:lpstr>Ronald Reagan</vt:lpstr>
      <vt:lpstr>Bill Clinton </vt:lpstr>
      <vt:lpstr>2000’s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chris.warbington</dc:creator>
  <cp:lastModifiedBy>chris.warbington</cp:lastModifiedBy>
  <cp:revision>7</cp:revision>
  <dcterms:created xsi:type="dcterms:W3CDTF">2013-04-05T18:51:22Z</dcterms:created>
  <dcterms:modified xsi:type="dcterms:W3CDTF">2013-04-24T10:47:01Z</dcterms:modified>
</cp:coreProperties>
</file>