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8" r:id="rId4"/>
    <p:sldId id="269" r:id="rId5"/>
    <p:sldId id="259" r:id="rId6"/>
    <p:sldId id="261" r:id="rId7"/>
    <p:sldId id="274" r:id="rId8"/>
    <p:sldId id="277" r:id="rId9"/>
    <p:sldId id="265" r:id="rId10"/>
    <p:sldId id="266" r:id="rId11"/>
    <p:sldId id="278" r:id="rId12"/>
    <p:sldId id="271" r:id="rId13"/>
    <p:sldId id="262" r:id="rId14"/>
    <p:sldId id="26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5D04FC0-1A6F-49F1-A7DD-B4BE4FB2D740}" type="datetimeFigureOut">
              <a:rPr lang="en-US" smtClean="0"/>
              <a:pPr/>
              <a:t>3/12/2014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756C0F6-914F-449F-A27B-9C7BF04CAC4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04FC0-1A6F-49F1-A7DD-B4BE4FB2D740}"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04FC0-1A6F-49F1-A7DD-B4BE4FB2D740}"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04FC0-1A6F-49F1-A7DD-B4BE4FB2D740}"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D04FC0-1A6F-49F1-A7DD-B4BE4FB2D740}"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756C0F6-914F-449F-A27B-9C7BF04CAC4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D04FC0-1A6F-49F1-A7DD-B4BE4FB2D740}"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D04FC0-1A6F-49F1-A7DD-B4BE4FB2D740}"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D04FC0-1A6F-49F1-A7DD-B4BE4FB2D740}"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04FC0-1A6F-49F1-A7DD-B4BE4FB2D740}"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D04FC0-1A6F-49F1-A7DD-B4BE4FB2D740}"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D04FC0-1A6F-49F1-A7DD-B4BE4FB2D740}"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C0F6-914F-449F-A27B-9C7BF04CAC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D04FC0-1A6F-49F1-A7DD-B4BE4FB2D740}" type="datetimeFigureOut">
              <a:rPr lang="en-US" smtClean="0"/>
              <a:pPr/>
              <a:t>3/12/2014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56C0F6-914F-449F-A27B-9C7BF04CAC4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docid=7nkw552eAAhCCM&amp;tbnid=C2U9dx9DcX5ZLM:&amp;ved=0CAUQjRw&amp;url=http://heathenhistory.co.uk/&amp;ei=YsIdU9juJIaV2QXku4HQBw&amp;bvm=bv.62578216,d.b2I&amp;psig=AFQjCNHzlIA4NWiA6IGOUKggUhp-NRQiMg&amp;ust=13945456197372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Ju0W15YZZ5rAuM&amp;tbnid=ZTuJxJYRDEJ3rM:&amp;ved=0CAUQjRw&amp;url=http://americanscares.weebly.com/mccarthyismred-scare.html&amp;ei=SskdU7HOCoeo2gWr-oHwAg&amp;bvm=bv.62578216,d.b2I&amp;psig=AFQjCNFB4xHDuDzGWsZfBXpFJhwtx23NAw&amp;ust=1394547397282130"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uact=8&amp;docid=x7Btm_KizzWWvM&amp;tbnid=CDMe46Q6JF2XtM:&amp;ved=0CAUQjRw&amp;url=http://www.occupy.com/article/obamas-abuse-espionage-act-modern-day-mccarthyism&amp;ei=jsYdU67QCqbO2wX5noCoDQ&amp;bvm=bv.62578216,d.b2I&amp;psig=AFQjCNFmiuiM5DLhyQeiOYpl2eN2eirmIA&amp;ust=139454668999023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uact=8&amp;docid=yibKR6Eolzc3fM&amp;tbnid=GVDH_8HOL0AxIM:&amp;ved=0CAUQjRw&amp;url=http://www.designer-daily.com/10-amazing-cold-war-propaganda-posters-2901&amp;ei=jsIdU8fFC_L-2QXmq4HABQ&amp;bvm=bv.62578216,d.b2I&amp;psig=AFQjCNHFbEKzrfhgNeuCfPEGSWlv9idozg&amp;ust=1394545661661943"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om/url?sa=i&amp;rct=j&amp;q=&amp;esrc=s&amp;frm=1&amp;source=images&amp;cd=&amp;cad=rja&amp;uact=8&amp;docid=yibKR6Eolzc3fM&amp;tbnid=GVDH_8HOL0AxIM:&amp;ved=0CAUQjRw&amp;url=http://tomnichols.net/blog/2011/11/04/north-vietnam-as-bad-as-we-thought-and-worse/&amp;ei=pcIdU5rVFqGi2gX2soGoCA&amp;bvm=bv.62578216,d.b2I&amp;psig=AFQjCNHFbEKzrfhgNeuCfPEGSWlv9idozg&amp;ust=139454566166194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uact=8&amp;docid=W0Cgbm2CruA5TM&amp;tbnid=qs1LB13PpdsY3M:&amp;ved=0CAUQjRw&amp;url=http://gipressproject.blogspot.com/2011/05/cartoons-from-gi-papers-published-in_01.html&amp;ei=AMUdU-CUD-j82gXbtIDIBw&amp;psig=AFQjCNG7owWYu41SJS-zwqOtefsFbuvT_Q&amp;ust=13945462872440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DYBfoQYDvRnoOM&amp;tbnid=7BPQXcq_8XEGgM:&amp;ved=0CAUQjRw&amp;url=http://www.kingsacademy.com/mhodges/07_Special-Documents/Historical-Documents/1947_Truman-Doctrine.html&amp;ei=UZEYU6r7BuSd2QWtxYHoBA&amp;bvm=bv.62577051,d.b2I&amp;psig=AFQjCNFoX88PIUE27JpYwPi_-4NNvVFSiA&amp;ust=1394205370801595"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hyperlink" Target="http://www.google.com/url?sa=i&amp;rct=j&amp;q=&amp;esrc=s&amp;frm=1&amp;source=images&amp;cd=&amp;cad=rja&amp;uact=8&amp;docid=5g0m8S5B64YEOM&amp;tbnid=9Oleb6CYfDN3LM:&amp;ved=0CAUQjRw&amp;url=http://simple.wikipedia.org/wiki/Truman_Doctrine&amp;ei=bpEYU468GKvO2QX_1oCQAQ&amp;bvm=bv.62577051,d.b2I&amp;psig=AFQjCNFoX88PIUE27JpYwPi_-4NNvVFSiA&amp;ust=1394205370801595"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uact=8&amp;docid=lC6l9QtjwUr68M&amp;tbnid=JBFhzgqR88-9gM:&amp;ved=0CAUQjRw&amp;url=http://www.jazjaz.net/2009/08/propaganda-images-from-an-old-chinese-book.html&amp;ei=dMQdU97bLsKC2QW0tYDQBQ&amp;bvm=bv.62578216,d.b2I&amp;psig=AFQjCNF854ZDsYApl5MxvmY5_2-ZQqd4Bw&amp;ust=1394546147853077"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oogle.com/url?sa=i&amp;rct=j&amp;q=&amp;esrc=s&amp;frm=1&amp;source=images&amp;cd=&amp;cad=rja&amp;uact=8&amp;docid=5fV1PMspAJ5afM&amp;tbnid=U3af2Dv-sd9HjM:&amp;ved=0CAUQjRw&amp;url=http://www.notablebiographies.com/Lo-Ma/Mao-Zedong.html&amp;ei=8MQdU6fiFOru2gXFpoDACg&amp;bvm=bv.62578216,d.b2I&amp;psig=AFQjCNF3RCGnXts5NXc36S6lhXEKOGSQ_Q&amp;ust=13945462810902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209799"/>
          </a:xfrm>
        </p:spPr>
        <p:txBody>
          <a:bodyPr>
            <a:normAutofit/>
          </a:bodyPr>
          <a:lstStyle/>
          <a:p>
            <a:r>
              <a:rPr lang="en-US" dirty="0" smtClean="0"/>
              <a:t>Cold War</a:t>
            </a:r>
            <a:br>
              <a:rPr lang="en-US" dirty="0" smtClean="0"/>
            </a:br>
            <a:r>
              <a:rPr lang="en-US" dirty="0" smtClean="0"/>
              <a:t>1945-1990</a:t>
            </a:r>
            <a:br>
              <a:rPr lang="en-US" dirty="0" smtClean="0"/>
            </a:br>
            <a:r>
              <a:rPr lang="en-US" dirty="0" smtClean="0"/>
              <a:t>USA vs. USSR</a:t>
            </a:r>
            <a:endParaRPr lang="en-US" dirty="0"/>
          </a:p>
        </p:txBody>
      </p:sp>
      <p:sp>
        <p:nvSpPr>
          <p:cNvPr id="3" name="Subtitle 2"/>
          <p:cNvSpPr>
            <a:spLocks noGrp="1"/>
          </p:cNvSpPr>
          <p:nvPr>
            <p:ph type="subTitle" idx="1"/>
          </p:nvPr>
        </p:nvSpPr>
        <p:spPr/>
        <p:txBody>
          <a:bodyPr/>
          <a:lstStyle/>
          <a:p>
            <a:r>
              <a:rPr lang="en-US" dirty="0" smtClean="0"/>
              <a:t>Jordan, Brooke, Alexus, Lane</a:t>
            </a:r>
            <a:endParaRPr lang="en-US" dirty="0"/>
          </a:p>
        </p:txBody>
      </p:sp>
      <p:pic>
        <p:nvPicPr>
          <p:cNvPr id="10242" name="Picture 2" descr="http://heathenhistory.co.uk/wp-content/uploads/2013/11/ColdWar_411.jpg">
            <a:hlinkClick r:id="rId2"/>
          </p:cNvPr>
          <p:cNvPicPr>
            <a:picLocks noChangeAspect="1" noChangeArrowheads="1"/>
          </p:cNvPicPr>
          <p:nvPr/>
        </p:nvPicPr>
        <p:blipFill>
          <a:blip r:embed="rId3" cstate="print"/>
          <a:srcRect/>
          <a:stretch>
            <a:fillRect/>
          </a:stretch>
        </p:blipFill>
        <p:spPr bwMode="auto">
          <a:xfrm>
            <a:off x="1447800" y="2667001"/>
            <a:ext cx="6754906" cy="4191000"/>
          </a:xfrm>
          <a:prstGeom prst="rect">
            <a:avLst/>
          </a:prstGeom>
          <a:noFill/>
        </p:spPr>
      </p:pic>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COLD WAR ASIA</a:t>
            </a:r>
            <a:endParaRPr lang="en-US" dirty="0">
              <a:latin typeface="Century Gothic" pitchFamily="34" charset="0"/>
            </a:endParaRPr>
          </a:p>
        </p:txBody>
      </p:sp>
      <p:sp>
        <p:nvSpPr>
          <p:cNvPr id="4" name="TextBox 3"/>
          <p:cNvSpPr txBox="1"/>
          <p:nvPr/>
        </p:nvSpPr>
        <p:spPr>
          <a:xfrm>
            <a:off x="3657600" y="1905000"/>
            <a:ext cx="2133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CEASE FIRE 1953</a:t>
            </a:r>
          </a:p>
          <a:p>
            <a:pPr>
              <a:buFont typeface="Arial" pitchFamily="34" charset="0"/>
              <a:buChar char="•"/>
            </a:pPr>
            <a:r>
              <a:rPr lang="en-US" dirty="0" smtClean="0">
                <a:latin typeface="Century Gothic" pitchFamily="34" charset="0"/>
              </a:rPr>
              <a:t>Ended the Korean War</a:t>
            </a:r>
          </a:p>
        </p:txBody>
      </p:sp>
      <p:sp>
        <p:nvSpPr>
          <p:cNvPr id="6" name="TextBox 5"/>
          <p:cNvSpPr txBox="1"/>
          <p:nvPr/>
        </p:nvSpPr>
        <p:spPr>
          <a:xfrm>
            <a:off x="228600" y="1600200"/>
            <a:ext cx="32766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MCCARTHYISM</a:t>
            </a:r>
          </a:p>
          <a:p>
            <a:pPr>
              <a:buFont typeface="Arial" pitchFamily="34" charset="0"/>
              <a:buChar char="•"/>
            </a:pPr>
            <a:r>
              <a:rPr lang="en-US" dirty="0" smtClean="0">
                <a:latin typeface="Century Gothic" pitchFamily="34" charset="0"/>
              </a:rPr>
              <a:t>The practice of making accusations of disloyalty, subversion, or treason without proper regard for evidence.</a:t>
            </a:r>
          </a:p>
          <a:p>
            <a:pPr>
              <a:buFont typeface="Arial" pitchFamily="34" charset="0"/>
              <a:buChar char="•"/>
            </a:pPr>
            <a:r>
              <a:rPr lang="en-US" dirty="0" smtClean="0">
                <a:latin typeface="Century Gothic" pitchFamily="34" charset="0"/>
              </a:rPr>
              <a:t>Issued by Joseph McCarthy(A Cold War tactic)</a:t>
            </a:r>
            <a:endParaRPr lang="en-US" dirty="0">
              <a:latin typeface="Century Gothic" pitchFamily="34" charset="0"/>
            </a:endParaRPr>
          </a:p>
        </p:txBody>
      </p:sp>
      <p:pic>
        <p:nvPicPr>
          <p:cNvPr id="10242" name="Picture 2" descr="http://americanscares.weebly.com/uploads/1/5/2/4/15243120/3526543_orig.jpg?0">
            <a:hlinkClick r:id="rId2"/>
          </p:cNvPr>
          <p:cNvPicPr>
            <a:picLocks noChangeAspect="1" noChangeArrowheads="1"/>
          </p:cNvPicPr>
          <p:nvPr/>
        </p:nvPicPr>
        <p:blipFill>
          <a:blip r:embed="rId3" cstate="print"/>
          <a:srcRect/>
          <a:stretch>
            <a:fillRect/>
          </a:stretch>
        </p:blipFill>
        <p:spPr bwMode="auto">
          <a:xfrm>
            <a:off x="228600" y="4495800"/>
            <a:ext cx="3124200" cy="1725019"/>
          </a:xfrm>
          <a:prstGeom prst="rect">
            <a:avLst/>
          </a:prstGeom>
          <a:noFill/>
        </p:spPr>
      </p:pic>
      <p:sp>
        <p:nvSpPr>
          <p:cNvPr id="8" name="TextBox 7"/>
          <p:cNvSpPr txBox="1"/>
          <p:nvPr/>
        </p:nvSpPr>
        <p:spPr>
          <a:xfrm>
            <a:off x="5943600" y="1371600"/>
            <a:ext cx="30480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HUAC 1938</a:t>
            </a:r>
          </a:p>
          <a:p>
            <a:pPr>
              <a:buFont typeface="Arial" pitchFamily="34" charset="0"/>
              <a:buChar char="•"/>
            </a:pPr>
            <a:r>
              <a:rPr lang="en-US" dirty="0" smtClean="0">
                <a:latin typeface="Century Gothic" pitchFamily="34" charset="0"/>
              </a:rPr>
              <a:t>House Un-American Activities Committee</a:t>
            </a:r>
          </a:p>
          <a:p>
            <a:pPr>
              <a:buFont typeface="Arial" pitchFamily="34" charset="0"/>
              <a:buChar char="•"/>
            </a:pPr>
            <a:r>
              <a:rPr lang="en-US" dirty="0" smtClean="0">
                <a:latin typeface="Century Gothic" pitchFamily="34" charset="0"/>
              </a:rPr>
              <a:t>investigate alleged disloyalty and subversive activities on the part of private citizens, public employees, and those organizations suspected of having Communist ties</a:t>
            </a:r>
            <a:endParaRPr lang="en-US" dirty="0">
              <a:latin typeface="Century Gothic" pitchFamily="34" charset="0"/>
            </a:endParaRPr>
          </a:p>
        </p:txBody>
      </p:sp>
      <p:pic>
        <p:nvPicPr>
          <p:cNvPr id="22530" name="Picture 2" descr="http://c3e308.medialib.glogster.com/kierrakikihaight/media/2c/2c11291c7475a38d0d31faf6ab6c81ec54a6dd54/huac-1.jpg"/>
          <p:cNvPicPr>
            <a:picLocks noChangeAspect="1" noChangeArrowheads="1"/>
          </p:cNvPicPr>
          <p:nvPr/>
        </p:nvPicPr>
        <p:blipFill>
          <a:blip r:embed="rId4" cstate="print"/>
          <a:srcRect/>
          <a:stretch>
            <a:fillRect/>
          </a:stretch>
        </p:blipFill>
        <p:spPr bwMode="auto">
          <a:xfrm>
            <a:off x="6019800" y="4495800"/>
            <a:ext cx="2743200" cy="1778924"/>
          </a:xfrm>
          <a:prstGeom prst="rect">
            <a:avLst/>
          </a:prstGeom>
          <a:noFill/>
        </p:spPr>
      </p:pic>
      <p:pic>
        <p:nvPicPr>
          <p:cNvPr id="22532" name="Picture 4" descr="http://beforeitsnews.com/mediadrop/uploads/2013/38/251193b99a872ee4c232ebce38082c84205e57fc.png"/>
          <p:cNvPicPr>
            <a:picLocks noChangeAspect="1" noChangeArrowheads="1"/>
          </p:cNvPicPr>
          <p:nvPr/>
        </p:nvPicPr>
        <p:blipFill>
          <a:blip r:embed="rId5" cstate="print"/>
          <a:srcRect/>
          <a:stretch>
            <a:fillRect/>
          </a:stretch>
        </p:blipFill>
        <p:spPr bwMode="auto">
          <a:xfrm>
            <a:off x="3733800" y="4191000"/>
            <a:ext cx="1973580" cy="21336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www.occupy.com/sites/default/files/field/image/comrade-brunton.jpg">
            <a:hlinkClick r:id="rId2"/>
          </p:cNvPr>
          <p:cNvPicPr>
            <a:picLocks noChangeAspect="1" noChangeArrowheads="1"/>
          </p:cNvPicPr>
          <p:nvPr/>
        </p:nvPicPr>
        <p:blipFill>
          <a:blip r:embed="rId3" cstate="print"/>
          <a:srcRect/>
          <a:stretch>
            <a:fillRect/>
          </a:stretch>
        </p:blipFill>
        <p:spPr bwMode="auto">
          <a:xfrm>
            <a:off x="1066800" y="990600"/>
            <a:ext cx="6829425" cy="51244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designer-daily.com/wp-content/uploads/2009/08/stop-communism.jpg">
            <a:hlinkClick r:id="rId2"/>
          </p:cNvPr>
          <p:cNvPicPr>
            <a:picLocks noChangeAspect="1" noChangeArrowheads="1"/>
          </p:cNvPicPr>
          <p:nvPr/>
        </p:nvPicPr>
        <p:blipFill>
          <a:blip r:embed="rId3" cstate="print"/>
          <a:srcRect/>
          <a:stretch>
            <a:fillRect/>
          </a:stretch>
        </p:blipFill>
        <p:spPr bwMode="auto">
          <a:xfrm>
            <a:off x="381000" y="990600"/>
            <a:ext cx="4038600" cy="5124451"/>
          </a:xfrm>
          <a:prstGeom prst="rect">
            <a:avLst/>
          </a:prstGeom>
          <a:noFill/>
        </p:spPr>
      </p:pic>
      <p:pic>
        <p:nvPicPr>
          <p:cNvPr id="1028" name="Picture 4" descr="http://tomnichols.net/blog/wp-content/uploads/2011/11/com052.jpg">
            <a:hlinkClick r:id="rId4"/>
          </p:cNvPr>
          <p:cNvPicPr>
            <a:picLocks noChangeAspect="1" noChangeArrowheads="1"/>
          </p:cNvPicPr>
          <p:nvPr/>
        </p:nvPicPr>
        <p:blipFill>
          <a:blip r:embed="rId5" cstate="print"/>
          <a:srcRect/>
          <a:stretch>
            <a:fillRect/>
          </a:stretch>
        </p:blipFill>
        <p:spPr bwMode="auto">
          <a:xfrm>
            <a:off x="4724400" y="990600"/>
            <a:ext cx="3886200" cy="54165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VIETNAM WAR</a:t>
            </a:r>
            <a:endParaRPr lang="en-US" dirty="0">
              <a:latin typeface="Century Gothic" pitchFamily="34" charset="0"/>
            </a:endParaRPr>
          </a:p>
        </p:txBody>
      </p:sp>
      <p:sp>
        <p:nvSpPr>
          <p:cNvPr id="4" name="TextBox 3"/>
          <p:cNvSpPr txBox="1"/>
          <p:nvPr/>
        </p:nvSpPr>
        <p:spPr>
          <a:xfrm>
            <a:off x="609600" y="1600200"/>
            <a:ext cx="45720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DOMINO THEORY </a:t>
            </a:r>
          </a:p>
          <a:p>
            <a:r>
              <a:rPr lang="en-US" dirty="0" smtClean="0">
                <a:solidFill>
                  <a:schemeClr val="bg1"/>
                </a:solidFill>
                <a:latin typeface="Century Gothic" pitchFamily="34" charset="0"/>
              </a:rPr>
              <a:t>A fear that if one influential region becomes a communist government, then surrounding countries would follow.</a:t>
            </a:r>
          </a:p>
        </p:txBody>
      </p:sp>
      <p:sp>
        <p:nvSpPr>
          <p:cNvPr id="5" name="TextBox 4"/>
          <p:cNvSpPr txBox="1"/>
          <p:nvPr/>
        </p:nvSpPr>
        <p:spPr>
          <a:xfrm rot="819639">
            <a:off x="5797212" y="1832614"/>
            <a:ext cx="28956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TONKIN GULF RESOLUTION</a:t>
            </a:r>
          </a:p>
          <a:p>
            <a:pPr>
              <a:buFont typeface="Wingdings" pitchFamily="2" charset="2"/>
              <a:buChar char="§"/>
            </a:pPr>
            <a:r>
              <a:rPr lang="en-US" dirty="0" smtClean="0">
                <a:solidFill>
                  <a:schemeClr val="bg1"/>
                </a:solidFill>
                <a:latin typeface="Century Gothic" pitchFamily="34" charset="0"/>
              </a:rPr>
              <a:t>Unprovoked US ship is attacked</a:t>
            </a:r>
          </a:p>
          <a:p>
            <a:pPr>
              <a:buFont typeface="Wingdings" pitchFamily="2" charset="2"/>
              <a:buChar char="§"/>
            </a:pPr>
            <a:r>
              <a:rPr lang="en-US" dirty="0" smtClean="0">
                <a:solidFill>
                  <a:schemeClr val="bg1"/>
                </a:solidFill>
                <a:latin typeface="Century Gothic" pitchFamily="34" charset="0"/>
              </a:rPr>
              <a:t>Blank check/ Unlimited troops</a:t>
            </a:r>
          </a:p>
        </p:txBody>
      </p:sp>
      <p:sp>
        <p:nvSpPr>
          <p:cNvPr id="6" name="TextBox 5"/>
          <p:cNvSpPr txBox="1"/>
          <p:nvPr/>
        </p:nvSpPr>
        <p:spPr>
          <a:xfrm>
            <a:off x="1219200" y="3276600"/>
            <a:ext cx="4572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VIETCONG</a:t>
            </a:r>
          </a:p>
          <a:p>
            <a:r>
              <a:rPr lang="en-US" dirty="0" smtClean="0">
                <a:latin typeface="Century Gothic" pitchFamily="34" charset="0"/>
              </a:rPr>
              <a:t>Guerilla tactics that fought the South Vietnamese government </a:t>
            </a:r>
          </a:p>
        </p:txBody>
      </p:sp>
      <p:pic>
        <p:nvPicPr>
          <p:cNvPr id="19458" name="Picture 2" descr="http://www.warchapter.com/images/Warchapter%20Vietcom%20soldiers.jpg"/>
          <p:cNvPicPr>
            <a:picLocks noChangeAspect="1" noChangeArrowheads="1"/>
          </p:cNvPicPr>
          <p:nvPr/>
        </p:nvPicPr>
        <p:blipFill>
          <a:blip r:embed="rId2" cstate="print"/>
          <a:srcRect/>
          <a:stretch>
            <a:fillRect/>
          </a:stretch>
        </p:blipFill>
        <p:spPr bwMode="auto">
          <a:xfrm>
            <a:off x="3429000" y="4419600"/>
            <a:ext cx="2286000" cy="2244588"/>
          </a:xfrm>
          <a:prstGeom prst="rect">
            <a:avLst/>
          </a:prstGeom>
          <a:noFill/>
        </p:spPr>
      </p:pic>
      <p:pic>
        <p:nvPicPr>
          <p:cNvPr id="19460" name="Picture 4" descr="http://pd1cheetos.wikispaces.com/file/view/domino_theory.jpg/93294942/271x253/domino_theory.jpg"/>
          <p:cNvPicPr>
            <a:picLocks noChangeAspect="1" noChangeArrowheads="1"/>
          </p:cNvPicPr>
          <p:nvPr/>
        </p:nvPicPr>
        <p:blipFill>
          <a:blip r:embed="rId3" cstate="print"/>
          <a:srcRect/>
          <a:stretch>
            <a:fillRect/>
          </a:stretch>
        </p:blipFill>
        <p:spPr bwMode="auto">
          <a:xfrm>
            <a:off x="304800" y="4267200"/>
            <a:ext cx="2581275" cy="2409826"/>
          </a:xfrm>
          <a:prstGeom prst="rect">
            <a:avLst/>
          </a:prstGeom>
          <a:noFill/>
        </p:spPr>
      </p:pic>
      <p:pic>
        <p:nvPicPr>
          <p:cNvPr id="19462" name="Picture 6" descr="http://upload.wikimedia.org/wikipedia/commons/0/00/Tonkin_Gulf_Resolution.jpg"/>
          <p:cNvPicPr>
            <a:picLocks noChangeAspect="1" noChangeArrowheads="1"/>
          </p:cNvPicPr>
          <p:nvPr/>
        </p:nvPicPr>
        <p:blipFill>
          <a:blip r:embed="rId4" cstate="print"/>
          <a:srcRect/>
          <a:stretch>
            <a:fillRect/>
          </a:stretch>
        </p:blipFill>
        <p:spPr bwMode="auto">
          <a:xfrm>
            <a:off x="6248400" y="4038600"/>
            <a:ext cx="1673119"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VIETNAM WAR</a:t>
            </a:r>
            <a:endParaRPr lang="en-US" dirty="0">
              <a:latin typeface="Century Gothic" pitchFamily="34" charset="0"/>
            </a:endParaRPr>
          </a:p>
        </p:txBody>
      </p:sp>
      <p:sp>
        <p:nvSpPr>
          <p:cNvPr id="4" name="TextBox 3"/>
          <p:cNvSpPr txBox="1"/>
          <p:nvPr/>
        </p:nvSpPr>
        <p:spPr>
          <a:xfrm rot="21223236">
            <a:off x="341123" y="1538511"/>
            <a:ext cx="45720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OPPOSITION TO THE WAR</a:t>
            </a:r>
          </a:p>
          <a:p>
            <a:r>
              <a:rPr lang="en-US" dirty="0" smtClean="0">
                <a:solidFill>
                  <a:schemeClr val="bg1"/>
                </a:solidFill>
                <a:latin typeface="Century Gothic" pitchFamily="34" charset="0"/>
              </a:rPr>
              <a:t>Kent St University</a:t>
            </a:r>
          </a:p>
          <a:p>
            <a:r>
              <a:rPr lang="en-US" dirty="0" smtClean="0">
                <a:solidFill>
                  <a:schemeClr val="bg1"/>
                </a:solidFill>
                <a:latin typeface="Century Gothic" pitchFamily="34" charset="0"/>
              </a:rPr>
              <a:t>Ohio, protesters set fire to the ROTC building prompted the governor of Ohio to send out 900 National Guardsmen to the campus twenty-eight guardsmen killed four students and wounded nine</a:t>
            </a:r>
          </a:p>
        </p:txBody>
      </p:sp>
      <p:sp>
        <p:nvSpPr>
          <p:cNvPr id="5" name="TextBox 4"/>
          <p:cNvSpPr txBox="1"/>
          <p:nvPr/>
        </p:nvSpPr>
        <p:spPr>
          <a:xfrm rot="633827">
            <a:off x="5517368" y="1588482"/>
            <a:ext cx="333389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VIETNAMIZATION </a:t>
            </a:r>
          </a:p>
          <a:p>
            <a:r>
              <a:rPr lang="en-US" dirty="0" smtClean="0">
                <a:latin typeface="Century Gothic" pitchFamily="34" charset="0"/>
              </a:rPr>
              <a:t>US policy of transferring the direction of the war effort to the government of South Vietnam</a:t>
            </a:r>
            <a:endParaRPr lang="en-US" dirty="0" smtClean="0">
              <a:solidFill>
                <a:srgbClr val="FF0000"/>
              </a:solidFill>
              <a:latin typeface="Century Gothic" pitchFamily="34" charset="0"/>
            </a:endParaRPr>
          </a:p>
        </p:txBody>
      </p:sp>
      <p:sp>
        <p:nvSpPr>
          <p:cNvPr id="6" name="TextBox 5"/>
          <p:cNvSpPr txBox="1"/>
          <p:nvPr/>
        </p:nvSpPr>
        <p:spPr>
          <a:xfrm>
            <a:off x="3962400" y="5410200"/>
            <a:ext cx="45720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WAR POWERS ACT</a:t>
            </a:r>
          </a:p>
          <a:p>
            <a:r>
              <a:rPr lang="en-US" dirty="0" smtClean="0">
                <a:latin typeface="Century Gothic" pitchFamily="34" charset="0"/>
              </a:rPr>
              <a:t>check the president's power to commit an armed conflict without the consent of Congress (Must remove troops in 90 days without congressional approval</a:t>
            </a:r>
            <a:endParaRPr lang="en-US" dirty="0" smtClean="0">
              <a:solidFill>
                <a:srgbClr val="FF0000"/>
              </a:solidFill>
              <a:latin typeface="Century Gothic" pitchFamily="34" charset="0"/>
            </a:endParaRPr>
          </a:p>
        </p:txBody>
      </p:sp>
      <p:pic>
        <p:nvPicPr>
          <p:cNvPr id="20482" name="Picture 2" descr="http://ows.edb.utexas.edu/sites/default/files/users/clogsdon/vietnamization.jpg"/>
          <p:cNvPicPr>
            <a:picLocks noChangeAspect="1" noChangeArrowheads="1"/>
          </p:cNvPicPr>
          <p:nvPr/>
        </p:nvPicPr>
        <p:blipFill>
          <a:blip r:embed="rId2" cstate="print"/>
          <a:srcRect/>
          <a:stretch>
            <a:fillRect/>
          </a:stretch>
        </p:blipFill>
        <p:spPr bwMode="auto">
          <a:xfrm>
            <a:off x="914400" y="4159250"/>
            <a:ext cx="2590800" cy="2698750"/>
          </a:xfrm>
          <a:prstGeom prst="rect">
            <a:avLst/>
          </a:prstGeom>
          <a:noFill/>
        </p:spPr>
      </p:pic>
      <p:pic>
        <p:nvPicPr>
          <p:cNvPr id="20484" name="Picture 4" descr="http://www.ptsdsupport.net/images/wpa.gif"/>
          <p:cNvPicPr>
            <a:picLocks noChangeAspect="1" noChangeArrowheads="1"/>
          </p:cNvPicPr>
          <p:nvPr/>
        </p:nvPicPr>
        <p:blipFill>
          <a:blip r:embed="rId3" cstate="print"/>
          <a:srcRect/>
          <a:stretch>
            <a:fillRect/>
          </a:stretch>
        </p:blipFill>
        <p:spPr bwMode="auto">
          <a:xfrm>
            <a:off x="5181600" y="3276600"/>
            <a:ext cx="2623705" cy="1924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2.bp.blogspot.com/-6nS1op0cYV8/Tb4mbQVejfI/AAAAAAAAAm8/JPA9SocdMSA/s1600/bragg+briefs+vol.+3%252C+no.+2+iii.jpg">
            <a:hlinkClick r:id="rId2"/>
          </p:cNvPr>
          <p:cNvPicPr>
            <a:picLocks noChangeAspect="1" noChangeArrowheads="1"/>
          </p:cNvPicPr>
          <p:nvPr/>
        </p:nvPicPr>
        <p:blipFill>
          <a:blip r:embed="rId3" cstate="print"/>
          <a:srcRect/>
          <a:stretch>
            <a:fillRect/>
          </a:stretch>
        </p:blipFill>
        <p:spPr bwMode="auto">
          <a:xfrm>
            <a:off x="1676400" y="360630"/>
            <a:ext cx="5943600" cy="62378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dirty="0">
                <a:latin typeface="Century Gothic" pitchFamily="34" charset="0"/>
              </a:rPr>
              <a:t>O</a:t>
            </a:r>
            <a:r>
              <a:rPr lang="en-US" sz="5400" dirty="0" smtClean="0">
                <a:latin typeface="Century Gothic" pitchFamily="34" charset="0"/>
              </a:rPr>
              <a:t>VERVIEW</a:t>
            </a:r>
            <a:endParaRPr lang="en-US" sz="5400" dirty="0">
              <a:latin typeface="Century Gothic" pitchFamily="34" charset="0"/>
            </a:endParaRPr>
          </a:p>
        </p:txBody>
      </p:sp>
      <p:sp>
        <p:nvSpPr>
          <p:cNvPr id="5" name="TextBox 4"/>
          <p:cNvSpPr txBox="1"/>
          <p:nvPr/>
        </p:nvSpPr>
        <p:spPr>
          <a:xfrm rot="20467228">
            <a:off x="594116" y="1663217"/>
            <a:ext cx="31282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IRON CURTAIN</a:t>
            </a:r>
          </a:p>
          <a:p>
            <a:r>
              <a:rPr lang="en-US" dirty="0" smtClean="0">
                <a:latin typeface="Century Gothic" pitchFamily="34" charset="0"/>
              </a:rPr>
              <a:t>The national barrier separating the former Soviet Bloc and the West prior to the decline of communism that followed the political events in eastern Europe in 1989.</a:t>
            </a:r>
            <a:endParaRPr lang="en-US" dirty="0">
              <a:latin typeface="Century Gothic" pitchFamily="34" charset="0"/>
            </a:endParaRPr>
          </a:p>
        </p:txBody>
      </p:sp>
      <p:sp>
        <p:nvSpPr>
          <p:cNvPr id="6" name="TextBox 5"/>
          <p:cNvSpPr txBox="1"/>
          <p:nvPr/>
        </p:nvSpPr>
        <p:spPr>
          <a:xfrm rot="1458437">
            <a:off x="5286671" y="1773533"/>
            <a:ext cx="319047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rgbClr val="FF0000"/>
                </a:solidFill>
                <a:latin typeface="Century Gothic" pitchFamily="34" charset="0"/>
              </a:rPr>
              <a:t>MARSHALL PLAN</a:t>
            </a:r>
          </a:p>
          <a:p>
            <a:r>
              <a:rPr lang="en-US" sz="1600" dirty="0" smtClean="0">
                <a:latin typeface="Century Gothic" pitchFamily="34" charset="0"/>
              </a:rPr>
              <a:t>The American initiative to aid Europe, in which the United States gave economic support to help rebuild European economies after the end of World War II in order to prevent the spread of Soviet Communism.</a:t>
            </a:r>
            <a:endParaRPr lang="en-US" sz="1600" dirty="0">
              <a:latin typeface="Century Gothic" pitchFamily="34" charset="0"/>
            </a:endParaRPr>
          </a:p>
        </p:txBody>
      </p:sp>
      <p:pic>
        <p:nvPicPr>
          <p:cNvPr id="4098" name="Picture 2" descr="http://upload.wikimedia.org/wikipedia/commons/thumb/2/2a/Iron_Curtain_map.svg/645px-Iron_Curtain_map.svg.png"/>
          <p:cNvPicPr>
            <a:picLocks noChangeAspect="1" noChangeArrowheads="1"/>
          </p:cNvPicPr>
          <p:nvPr/>
        </p:nvPicPr>
        <p:blipFill>
          <a:blip r:embed="rId2" cstate="print"/>
          <a:srcRect/>
          <a:stretch>
            <a:fillRect/>
          </a:stretch>
        </p:blipFill>
        <p:spPr bwMode="auto">
          <a:xfrm>
            <a:off x="1676400" y="3962400"/>
            <a:ext cx="2514600" cy="2688203"/>
          </a:xfrm>
          <a:prstGeom prst="rect">
            <a:avLst/>
          </a:prstGeom>
          <a:noFill/>
        </p:spPr>
      </p:pic>
      <p:pic>
        <p:nvPicPr>
          <p:cNvPr id="4100" name="Picture 4" descr="File:US-MarshallPlanAid-Logo.svg"/>
          <p:cNvPicPr>
            <a:picLocks noChangeAspect="1" noChangeArrowheads="1"/>
          </p:cNvPicPr>
          <p:nvPr/>
        </p:nvPicPr>
        <p:blipFill>
          <a:blip r:embed="rId3" cstate="print"/>
          <a:srcRect/>
          <a:stretch>
            <a:fillRect/>
          </a:stretch>
        </p:blipFill>
        <p:spPr bwMode="auto">
          <a:xfrm>
            <a:off x="4800600" y="4191000"/>
            <a:ext cx="1931078"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0"/>
            <a:ext cx="4038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rgbClr val="FF0000"/>
                </a:solidFill>
                <a:latin typeface="Century Gothic" pitchFamily="34" charset="0"/>
              </a:rPr>
              <a:t>CONTAINMENT </a:t>
            </a:r>
          </a:p>
          <a:p>
            <a:r>
              <a:rPr lang="en-US" sz="1600" dirty="0" smtClean="0">
                <a:latin typeface="Century Gothic" pitchFamily="34" charset="0"/>
              </a:rPr>
              <a:t>Truman administration operating on the principle that communist governments will eventually fall apart as long as they are prevented from expanding their influence.</a:t>
            </a:r>
            <a:endParaRPr lang="en-US" sz="1600" dirty="0">
              <a:latin typeface="Century Gothic" pitchFamily="34" charset="0"/>
            </a:endParaRPr>
          </a:p>
        </p:txBody>
      </p:sp>
      <p:sp>
        <p:nvSpPr>
          <p:cNvPr id="5" name="TextBox 4"/>
          <p:cNvSpPr txBox="1"/>
          <p:nvPr/>
        </p:nvSpPr>
        <p:spPr>
          <a:xfrm>
            <a:off x="4267200" y="3276600"/>
            <a:ext cx="32766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rgbClr val="FF0000"/>
                </a:solidFill>
                <a:latin typeface="Century Gothic" pitchFamily="34" charset="0"/>
              </a:rPr>
              <a:t>TRUMAN DOCTRINE</a:t>
            </a:r>
          </a:p>
          <a:p>
            <a:r>
              <a:rPr lang="en-US" sz="1600" dirty="0" smtClean="0">
                <a:latin typeface="Century Gothic" pitchFamily="34" charset="0"/>
              </a:rPr>
              <a:t>provided military and economic aid to Greece and Turkey and, by extension, to any country threatened by Communism or any totalitarian ideology.</a:t>
            </a:r>
            <a:endParaRPr lang="en-US" sz="1600" dirty="0">
              <a:latin typeface="Century Gothic" pitchFamily="34" charset="0"/>
            </a:endParaRPr>
          </a:p>
        </p:txBody>
      </p:sp>
      <p:sp>
        <p:nvSpPr>
          <p:cNvPr id="6" name="Title 1"/>
          <p:cNvSpPr>
            <a:spLocks noGrp="1"/>
          </p:cNvSpPr>
          <p:nvPr>
            <p:ph type="title"/>
          </p:nvPr>
        </p:nvSpPr>
        <p:spPr>
          <a:xfrm>
            <a:off x="457200" y="152400"/>
            <a:ext cx="8229600" cy="1143000"/>
          </a:xfrm>
        </p:spPr>
        <p:txBody>
          <a:bodyPr>
            <a:normAutofit/>
          </a:bodyPr>
          <a:lstStyle/>
          <a:p>
            <a:r>
              <a:rPr lang="en-US" sz="5400" dirty="0">
                <a:latin typeface="Century Gothic" pitchFamily="34" charset="0"/>
              </a:rPr>
              <a:t>O</a:t>
            </a:r>
            <a:r>
              <a:rPr lang="en-US" sz="5400" dirty="0" smtClean="0">
                <a:latin typeface="Century Gothic" pitchFamily="34" charset="0"/>
              </a:rPr>
              <a:t>VERVIEW</a:t>
            </a:r>
            <a:endParaRPr lang="en-US" sz="5400" dirty="0">
              <a:latin typeface="Century Gothic" pitchFamily="34" charset="0"/>
            </a:endParaRPr>
          </a:p>
        </p:txBody>
      </p:sp>
      <p:sp>
        <p:nvSpPr>
          <p:cNvPr id="7" name="TextBox 6"/>
          <p:cNvSpPr txBox="1"/>
          <p:nvPr/>
        </p:nvSpPr>
        <p:spPr>
          <a:xfrm>
            <a:off x="3429000" y="5257800"/>
            <a:ext cx="48768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SALT</a:t>
            </a:r>
          </a:p>
          <a:p>
            <a:r>
              <a:rPr lang="en-US" dirty="0" smtClean="0">
                <a:latin typeface="Century Gothic" pitchFamily="34" charset="0"/>
              </a:rPr>
              <a:t>talks between United States and Soviet negotiators from 1972 to 1979 which sought to curtail the manufacture of strategic nuclear weapons.</a:t>
            </a:r>
            <a:endParaRPr lang="en-US" dirty="0">
              <a:latin typeface="Century Gothic" pitchFamily="34" charset="0"/>
            </a:endParaRPr>
          </a:p>
        </p:txBody>
      </p:sp>
      <p:pic>
        <p:nvPicPr>
          <p:cNvPr id="3074" name="Picture 2" descr="http://teenwar.files.wordpress.com/2012/03/image002.jpg"/>
          <p:cNvPicPr>
            <a:picLocks noChangeAspect="1" noChangeArrowheads="1"/>
          </p:cNvPicPr>
          <p:nvPr/>
        </p:nvPicPr>
        <p:blipFill>
          <a:blip r:embed="rId3" cstate="print"/>
          <a:srcRect/>
          <a:stretch>
            <a:fillRect/>
          </a:stretch>
        </p:blipFill>
        <p:spPr bwMode="auto">
          <a:xfrm>
            <a:off x="685800" y="3352800"/>
            <a:ext cx="2590800" cy="3055816"/>
          </a:xfrm>
          <a:prstGeom prst="rect">
            <a:avLst/>
          </a:prstGeom>
          <a:noFill/>
        </p:spPr>
      </p:pic>
      <p:pic>
        <p:nvPicPr>
          <p:cNvPr id="3076" name="Picture 4" descr="http://histoforum.net/toetsopdrachten/Truman%20Doctrine.jpg"/>
          <p:cNvPicPr>
            <a:picLocks noChangeAspect="1" noChangeArrowheads="1"/>
          </p:cNvPicPr>
          <p:nvPr/>
        </p:nvPicPr>
        <p:blipFill>
          <a:blip r:embed="rId4" cstate="print"/>
          <a:srcRect/>
          <a:stretch>
            <a:fillRect/>
          </a:stretch>
        </p:blipFill>
        <p:spPr bwMode="auto">
          <a:xfrm>
            <a:off x="5486400" y="1143000"/>
            <a:ext cx="2753434" cy="20478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a:t>
            </a:r>
            <a:endParaRPr lang="en-US" dirty="0"/>
          </a:p>
        </p:txBody>
      </p:sp>
      <p:sp>
        <p:nvSpPr>
          <p:cNvPr id="3" name="Content Placeholder 2"/>
          <p:cNvSpPr>
            <a:spLocks noGrp="1"/>
          </p:cNvSpPr>
          <p:nvPr>
            <p:ph idx="1"/>
          </p:nvPr>
        </p:nvSpPr>
        <p:spPr>
          <a:xfrm>
            <a:off x="304800" y="1143000"/>
            <a:ext cx="8229600" cy="2362200"/>
          </a:xfrm>
        </p:spPr>
        <p:txBody>
          <a:bodyPr>
            <a:normAutofit/>
          </a:bodyPr>
          <a:lstStyle/>
          <a:p>
            <a:r>
              <a:rPr lang="en-US" b="1" dirty="0" smtClean="0"/>
              <a:t>Truman Doctrine- </a:t>
            </a:r>
            <a:r>
              <a:rPr lang="en-US" dirty="0" smtClean="0"/>
              <a:t>Stated that the US would not hesitate to get involved to get involved and aid nations over seas to prevent spread of communism. (Turkey and Greece)</a:t>
            </a:r>
          </a:p>
        </p:txBody>
      </p:sp>
      <p:pic>
        <p:nvPicPr>
          <p:cNvPr id="1026" name="Picture 2" descr="http://www.kingsacademy.com/mhodges/07_Special-Documents/Historical-Documents/Photocopies+Illustrations/1947_Truman-Doctrine.jpg">
            <a:hlinkClick r:id="rId3"/>
          </p:cNvPr>
          <p:cNvPicPr>
            <a:picLocks noChangeAspect="1" noChangeArrowheads="1"/>
          </p:cNvPicPr>
          <p:nvPr/>
        </p:nvPicPr>
        <p:blipFill>
          <a:blip r:embed="rId4" cstate="print"/>
          <a:srcRect/>
          <a:stretch>
            <a:fillRect/>
          </a:stretch>
        </p:blipFill>
        <p:spPr bwMode="auto">
          <a:xfrm>
            <a:off x="5715000" y="2957298"/>
            <a:ext cx="2962275" cy="3900702"/>
          </a:xfrm>
          <a:prstGeom prst="rect">
            <a:avLst/>
          </a:prstGeom>
          <a:noFill/>
        </p:spPr>
      </p:pic>
      <p:pic>
        <p:nvPicPr>
          <p:cNvPr id="1028" name="Picture 4" descr="http://upload.wikimedia.org/wikipedia/commons/thumb/9/92/Harry-truman.jpg/170px-Harry-truman.jpg">
            <a:hlinkClick r:id="rId5"/>
          </p:cNvPr>
          <p:cNvPicPr>
            <a:picLocks noChangeAspect="1" noChangeArrowheads="1"/>
          </p:cNvPicPr>
          <p:nvPr/>
        </p:nvPicPr>
        <p:blipFill>
          <a:blip r:embed="rId6" cstate="print"/>
          <a:srcRect/>
          <a:stretch>
            <a:fillRect/>
          </a:stretch>
        </p:blipFill>
        <p:spPr bwMode="auto">
          <a:xfrm>
            <a:off x="3048000" y="3429000"/>
            <a:ext cx="2362200" cy="30152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CUBA AND THE COLD WAR</a:t>
            </a:r>
            <a:endParaRPr lang="en-US" dirty="0">
              <a:latin typeface="Century Gothic" pitchFamily="34" charset="0"/>
            </a:endParaRPr>
          </a:p>
        </p:txBody>
      </p:sp>
      <p:sp>
        <p:nvSpPr>
          <p:cNvPr id="4" name="TextBox 3"/>
          <p:cNvSpPr txBox="1"/>
          <p:nvPr/>
        </p:nvSpPr>
        <p:spPr>
          <a:xfrm rot="20956437">
            <a:off x="301495" y="1645807"/>
            <a:ext cx="38862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CUBAN REVOLUTION</a:t>
            </a:r>
          </a:p>
          <a:p>
            <a:r>
              <a:rPr lang="en-US" dirty="0" smtClean="0">
                <a:latin typeface="Century Gothic" pitchFamily="34" charset="0"/>
              </a:rPr>
              <a:t>an armed rebellion against the military regime of </a:t>
            </a:r>
            <a:r>
              <a:rPr lang="en-US" dirty="0" err="1" smtClean="0">
                <a:latin typeface="Century Gothic" pitchFamily="34" charset="0"/>
              </a:rPr>
              <a:t>Fulgencio</a:t>
            </a:r>
            <a:r>
              <a:rPr lang="en-US" dirty="0" smtClean="0">
                <a:latin typeface="Century Gothic" pitchFamily="34" charset="0"/>
              </a:rPr>
              <a:t> Batista. After a protracted guerrilla war, rebels led by Fidel Castro successfully seized power in 1959, ending U.S. dominance over Cuba's economy.</a:t>
            </a:r>
            <a:endParaRPr lang="en-US" dirty="0">
              <a:latin typeface="Century Gothic" pitchFamily="34" charset="0"/>
            </a:endParaRPr>
          </a:p>
        </p:txBody>
      </p:sp>
      <p:pic>
        <p:nvPicPr>
          <p:cNvPr id="2052" name="Picture 4" descr="http://emilykkeyesblog.files.wordpress.com/2013/12/cuban_revolution.jpg"/>
          <p:cNvPicPr>
            <a:picLocks noChangeAspect="1" noChangeArrowheads="1"/>
          </p:cNvPicPr>
          <p:nvPr/>
        </p:nvPicPr>
        <p:blipFill>
          <a:blip r:embed="rId2" cstate="print"/>
          <a:srcRect/>
          <a:stretch>
            <a:fillRect/>
          </a:stretch>
        </p:blipFill>
        <p:spPr bwMode="auto">
          <a:xfrm>
            <a:off x="1295400" y="4191000"/>
            <a:ext cx="3276600" cy="2378812"/>
          </a:xfrm>
          <a:prstGeom prst="rect">
            <a:avLst/>
          </a:prstGeom>
          <a:noFill/>
        </p:spPr>
      </p:pic>
      <p:sp>
        <p:nvSpPr>
          <p:cNvPr id="7" name="TextBox 6"/>
          <p:cNvSpPr txBox="1"/>
          <p:nvPr/>
        </p:nvSpPr>
        <p:spPr>
          <a:xfrm rot="775426">
            <a:off x="4800600" y="1752600"/>
            <a:ext cx="38862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CUBA &amp; USSR ALLIANCE</a:t>
            </a:r>
          </a:p>
          <a:p>
            <a:r>
              <a:rPr lang="en-US" dirty="0" smtClean="0">
                <a:latin typeface="Century Gothic" pitchFamily="34" charset="0"/>
              </a:rPr>
              <a:t>The leader of Cuba Fidel Castro approved Soviet leader Nakita Khrushchev plan to put missiles on the island of Cuba, and the two countries formed an alliance.</a:t>
            </a:r>
            <a:endParaRPr lang="en-US" dirty="0" smtClean="0">
              <a:solidFill>
                <a:srgbClr val="FF0000"/>
              </a:solidFill>
              <a:latin typeface="Century Gothic" pitchFamily="34" charset="0"/>
            </a:endParaRPr>
          </a:p>
        </p:txBody>
      </p:sp>
      <p:pic>
        <p:nvPicPr>
          <p:cNvPr id="3" name="Picture 2" descr="http://wrscoldwar.pbworks.com/f/castro-khrushchev-2.jpg"/>
          <p:cNvPicPr>
            <a:picLocks noChangeAspect="1" noChangeArrowheads="1"/>
          </p:cNvPicPr>
          <p:nvPr/>
        </p:nvPicPr>
        <p:blipFill>
          <a:blip r:embed="rId3" cstate="print"/>
          <a:srcRect/>
          <a:stretch>
            <a:fillRect/>
          </a:stretch>
        </p:blipFill>
        <p:spPr bwMode="auto">
          <a:xfrm>
            <a:off x="4724400" y="4191000"/>
            <a:ext cx="3205163"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latin typeface="Century Gothic" pitchFamily="34" charset="0"/>
              </a:rPr>
              <a:t>CUBA AND THE COLD WAR</a:t>
            </a:r>
            <a:endParaRPr lang="en-US" dirty="0">
              <a:latin typeface="Century Gothic" pitchFamily="34" charset="0"/>
            </a:endParaRPr>
          </a:p>
        </p:txBody>
      </p:sp>
      <p:sp>
        <p:nvSpPr>
          <p:cNvPr id="5" name="TextBox 4"/>
          <p:cNvSpPr txBox="1"/>
          <p:nvPr/>
        </p:nvSpPr>
        <p:spPr>
          <a:xfrm>
            <a:off x="304800" y="1828800"/>
            <a:ext cx="4572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CUBAN MISSILE CRISIS</a:t>
            </a:r>
          </a:p>
          <a:p>
            <a:r>
              <a:rPr lang="en-US" dirty="0" smtClean="0">
                <a:latin typeface="Century Gothic" pitchFamily="34" charset="0"/>
              </a:rPr>
              <a:t>A confrontation between the United States and the Soviet Union in 1962 over the presence of missile sites in Cuba; one of the “hottest” periods of the cold war.</a:t>
            </a:r>
            <a:endParaRPr lang="en-US" dirty="0">
              <a:solidFill>
                <a:srgbClr val="FF0000"/>
              </a:solidFill>
              <a:latin typeface="Century Gothic" pitchFamily="34" charset="0"/>
            </a:endParaRPr>
          </a:p>
        </p:txBody>
      </p:sp>
      <p:sp>
        <p:nvSpPr>
          <p:cNvPr id="6" name="TextBox 5"/>
          <p:cNvSpPr txBox="1"/>
          <p:nvPr/>
        </p:nvSpPr>
        <p:spPr>
          <a:xfrm>
            <a:off x="5105400" y="1524000"/>
            <a:ext cx="3429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BAY OF PIGS</a:t>
            </a:r>
          </a:p>
          <a:p>
            <a:r>
              <a:rPr lang="en-US" dirty="0" smtClean="0">
                <a:latin typeface="Century Gothic" pitchFamily="34" charset="0"/>
              </a:rPr>
              <a:t>was a failed military invasion of Cuba undertaken by the CIA-sponsored paramilitary group Brigade 2506 on 17 April 1961.</a:t>
            </a:r>
            <a:endParaRPr lang="en-US" dirty="0">
              <a:latin typeface="Century Gothic" pitchFamily="34" charset="0"/>
            </a:endParaRPr>
          </a:p>
        </p:txBody>
      </p:sp>
      <p:pic>
        <p:nvPicPr>
          <p:cNvPr id="7" name="Picture 2" descr="http://hammondbop.files.wordpress.com/2011/05/kennedy-cigar-bay-of-pigs.gif"/>
          <p:cNvPicPr>
            <a:picLocks noChangeAspect="1" noChangeArrowheads="1"/>
          </p:cNvPicPr>
          <p:nvPr/>
        </p:nvPicPr>
        <p:blipFill>
          <a:blip r:embed="rId2" cstate="print"/>
          <a:srcRect/>
          <a:stretch>
            <a:fillRect/>
          </a:stretch>
        </p:blipFill>
        <p:spPr bwMode="auto">
          <a:xfrm>
            <a:off x="5715000" y="3429000"/>
            <a:ext cx="2372489" cy="3069221"/>
          </a:xfrm>
          <a:prstGeom prst="rect">
            <a:avLst/>
          </a:prstGeom>
          <a:noFill/>
        </p:spPr>
      </p:pic>
      <p:pic>
        <p:nvPicPr>
          <p:cNvPr id="1026" name="Picture 2" descr="http://www.learnersonline.com/wp-content/uploads/2013/11/cuban1.jpg"/>
          <p:cNvPicPr>
            <a:picLocks noChangeAspect="1" noChangeArrowheads="1"/>
          </p:cNvPicPr>
          <p:nvPr/>
        </p:nvPicPr>
        <p:blipFill>
          <a:blip r:embed="rId3" cstate="print"/>
          <a:srcRect/>
          <a:stretch>
            <a:fillRect/>
          </a:stretch>
        </p:blipFill>
        <p:spPr bwMode="auto">
          <a:xfrm>
            <a:off x="762000" y="3810000"/>
            <a:ext cx="3886200" cy="259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jpg"/>
          <p:cNvPicPr>
            <a:picLocks noChangeAspect="1"/>
          </p:cNvPicPr>
          <p:nvPr/>
        </p:nvPicPr>
        <p:blipFill>
          <a:blip r:embed="rId2" cstate="print"/>
          <a:stretch>
            <a:fillRect/>
          </a:stretch>
        </p:blipFill>
        <p:spPr>
          <a:xfrm>
            <a:off x="2057400" y="1295400"/>
            <a:ext cx="5715000" cy="48031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Asia</a:t>
            </a:r>
            <a:endParaRPr lang="en-US" dirty="0"/>
          </a:p>
        </p:txBody>
      </p:sp>
      <p:sp>
        <p:nvSpPr>
          <p:cNvPr id="3" name="Content Placeholder 2"/>
          <p:cNvSpPr>
            <a:spLocks noGrp="1"/>
          </p:cNvSpPr>
          <p:nvPr>
            <p:ph idx="1"/>
          </p:nvPr>
        </p:nvSpPr>
        <p:spPr/>
        <p:txBody>
          <a:bodyPr>
            <a:normAutofit/>
          </a:bodyPr>
          <a:lstStyle/>
          <a:p>
            <a:r>
              <a:rPr lang="en-US" sz="2800" b="1" dirty="0" smtClean="0">
                <a:latin typeface="Candara" pitchFamily="34" charset="0"/>
              </a:rPr>
              <a:t>Chinese Revolution: </a:t>
            </a:r>
            <a:r>
              <a:rPr lang="en-US" sz="2800" dirty="0" smtClean="0">
                <a:latin typeface="Candara" pitchFamily="34" charset="0"/>
              </a:rPr>
              <a:t>Mao Ze</a:t>
            </a:r>
            <a:r>
              <a:rPr lang="en-US" sz="2800" dirty="0">
                <a:latin typeface="Candara" pitchFamily="34" charset="0"/>
              </a:rPr>
              <a:t>d</a:t>
            </a:r>
            <a:r>
              <a:rPr lang="en-US" sz="2800" dirty="0" smtClean="0">
                <a:latin typeface="Candara" pitchFamily="34" charset="0"/>
              </a:rPr>
              <a:t>ong took over China with a communist government. </a:t>
            </a:r>
          </a:p>
          <a:p>
            <a:r>
              <a:rPr lang="en-US" sz="2800" b="1" dirty="0" smtClean="0">
                <a:latin typeface="Candara" pitchFamily="34" charset="0"/>
              </a:rPr>
              <a:t>Korean War: </a:t>
            </a:r>
            <a:r>
              <a:rPr lang="en-US" sz="2800" dirty="0" smtClean="0">
                <a:latin typeface="Candara" pitchFamily="34" charset="0"/>
              </a:rPr>
              <a:t>Was against North and South Korea. Began when the North crossed the 38</a:t>
            </a:r>
            <a:r>
              <a:rPr lang="en-US" sz="2800" baseline="30000" dirty="0" smtClean="0">
                <a:latin typeface="Candara" pitchFamily="34" charset="0"/>
              </a:rPr>
              <a:t>th</a:t>
            </a:r>
            <a:r>
              <a:rPr lang="en-US" sz="2800" dirty="0" smtClean="0">
                <a:latin typeface="Candara" pitchFamily="34" charset="0"/>
              </a:rPr>
              <a:t> parallel. </a:t>
            </a:r>
          </a:p>
          <a:p>
            <a:pPr>
              <a:buFont typeface="Calibri" pitchFamily="34" charset="0"/>
              <a:buChar char="⁻"/>
            </a:pPr>
            <a:r>
              <a:rPr lang="en-US" sz="2800" dirty="0" smtClean="0">
                <a:latin typeface="Candara" pitchFamily="34" charset="0"/>
              </a:rPr>
              <a:t>The United States supported South Korea</a:t>
            </a:r>
            <a:endParaRPr lang="en-US" sz="2800" dirty="0">
              <a:latin typeface="Candara" pitchFamily="34" charset="0"/>
            </a:endParaRPr>
          </a:p>
        </p:txBody>
      </p:sp>
      <p:pic>
        <p:nvPicPr>
          <p:cNvPr id="4" name="Picture 3" descr="imagesCAQ6VF0N.jpg"/>
          <p:cNvPicPr>
            <a:picLocks noChangeAspect="1"/>
          </p:cNvPicPr>
          <p:nvPr/>
        </p:nvPicPr>
        <p:blipFill>
          <a:blip r:embed="rId2" cstate="print"/>
          <a:stretch>
            <a:fillRect/>
          </a:stretch>
        </p:blipFill>
        <p:spPr>
          <a:xfrm>
            <a:off x="838200" y="4343400"/>
            <a:ext cx="2124075" cy="2152650"/>
          </a:xfrm>
          <a:prstGeom prst="rect">
            <a:avLst/>
          </a:prstGeom>
        </p:spPr>
      </p:pic>
      <p:pic>
        <p:nvPicPr>
          <p:cNvPr id="5" name="Picture 4" descr="untitled 1.png"/>
          <p:cNvPicPr>
            <a:picLocks noChangeAspect="1"/>
          </p:cNvPicPr>
          <p:nvPr/>
        </p:nvPicPr>
        <p:blipFill>
          <a:blip r:embed="rId3" cstate="print"/>
          <a:stretch>
            <a:fillRect/>
          </a:stretch>
        </p:blipFill>
        <p:spPr>
          <a:xfrm>
            <a:off x="6324600" y="4572000"/>
            <a:ext cx="2552700" cy="1790700"/>
          </a:xfrm>
          <a:prstGeom prst="rect">
            <a:avLst/>
          </a:prstGeom>
        </p:spPr>
      </p:pic>
      <p:pic>
        <p:nvPicPr>
          <p:cNvPr id="6" name="Picture 5" descr="imagesCAT6M4EH.jpg"/>
          <p:cNvPicPr>
            <a:picLocks noChangeAspect="1"/>
          </p:cNvPicPr>
          <p:nvPr/>
        </p:nvPicPr>
        <p:blipFill>
          <a:blip r:embed="rId4" cstate="print"/>
          <a:stretch>
            <a:fillRect/>
          </a:stretch>
        </p:blipFill>
        <p:spPr>
          <a:xfrm>
            <a:off x="3209925" y="4572000"/>
            <a:ext cx="2733675" cy="16668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COLD WAR ASIA</a:t>
            </a:r>
            <a:endParaRPr lang="en-US" dirty="0">
              <a:latin typeface="Century Gothic" pitchFamily="34" charset="0"/>
            </a:endParaRPr>
          </a:p>
        </p:txBody>
      </p:sp>
      <p:sp>
        <p:nvSpPr>
          <p:cNvPr id="4" name="TextBox 3"/>
          <p:cNvSpPr txBox="1"/>
          <p:nvPr/>
        </p:nvSpPr>
        <p:spPr>
          <a:xfrm>
            <a:off x="533400" y="1219200"/>
            <a:ext cx="2590800" cy="286232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CHINESE REVOLUTION </a:t>
            </a:r>
          </a:p>
          <a:p>
            <a:pPr>
              <a:buFont typeface="Arial" pitchFamily="34" charset="0"/>
              <a:buChar char="•"/>
            </a:pPr>
            <a:r>
              <a:rPr lang="en-US" dirty="0" smtClean="0">
                <a:solidFill>
                  <a:schemeClr val="tx1"/>
                </a:solidFill>
                <a:latin typeface="Century Gothic" pitchFamily="34" charset="0"/>
              </a:rPr>
              <a:t>The republican revolution against the Manchu  dynasty in china 1911-1912.</a:t>
            </a:r>
          </a:p>
          <a:p>
            <a:pPr>
              <a:buFont typeface="Arial" pitchFamily="34" charset="0"/>
              <a:buChar char="•"/>
            </a:pPr>
            <a:r>
              <a:rPr lang="en-US" dirty="0" smtClean="0">
                <a:solidFill>
                  <a:schemeClr val="tx1"/>
                </a:solidFill>
                <a:latin typeface="Century Gothic" pitchFamily="34" charset="0"/>
              </a:rPr>
              <a:t> It helped overthrow the People's Republic of China by the Chinese Communist Party in 1949. </a:t>
            </a:r>
            <a:endParaRPr lang="en-US" dirty="0">
              <a:solidFill>
                <a:schemeClr val="tx1"/>
              </a:solidFill>
              <a:latin typeface="Century Gothic" pitchFamily="34" charset="0"/>
            </a:endParaRPr>
          </a:p>
        </p:txBody>
      </p:sp>
      <p:sp>
        <p:nvSpPr>
          <p:cNvPr id="6" name="TextBox 5"/>
          <p:cNvSpPr txBox="1"/>
          <p:nvPr/>
        </p:nvSpPr>
        <p:spPr>
          <a:xfrm>
            <a:off x="3276600" y="3505200"/>
            <a:ext cx="2286000" cy="258532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MAO ZEDONG</a:t>
            </a:r>
          </a:p>
          <a:p>
            <a:pPr>
              <a:buFont typeface="Arial" pitchFamily="34" charset="0"/>
              <a:buChar char="•"/>
            </a:pPr>
            <a:r>
              <a:rPr lang="en-US" dirty="0">
                <a:solidFill>
                  <a:schemeClr val="tx1"/>
                </a:solidFill>
                <a:latin typeface="Century Gothic" pitchFamily="34" charset="0"/>
              </a:rPr>
              <a:t>A</a:t>
            </a:r>
            <a:r>
              <a:rPr lang="en-US" dirty="0" smtClean="0">
                <a:solidFill>
                  <a:schemeClr val="tx1"/>
                </a:solidFill>
                <a:latin typeface="Century Gothic" pitchFamily="34" charset="0"/>
              </a:rPr>
              <a:t> Chinese communist leader in the twentieth century. </a:t>
            </a:r>
          </a:p>
          <a:p>
            <a:pPr>
              <a:buFont typeface="Arial" pitchFamily="34" charset="0"/>
              <a:buChar char="•"/>
            </a:pPr>
            <a:r>
              <a:rPr lang="en-US" dirty="0" smtClean="0">
                <a:solidFill>
                  <a:schemeClr val="tx1"/>
                </a:solidFill>
                <a:latin typeface="Century Gothic" pitchFamily="34" charset="0"/>
              </a:rPr>
              <a:t>A founder of the Chinese Communist Party in 1949 </a:t>
            </a:r>
            <a:endParaRPr lang="en-US" dirty="0">
              <a:solidFill>
                <a:schemeClr val="tx1"/>
              </a:solidFill>
              <a:latin typeface="Century Gothic" pitchFamily="34" charset="0"/>
            </a:endParaRPr>
          </a:p>
        </p:txBody>
      </p:sp>
      <p:sp>
        <p:nvSpPr>
          <p:cNvPr id="7" name="TextBox 6"/>
          <p:cNvSpPr txBox="1"/>
          <p:nvPr/>
        </p:nvSpPr>
        <p:spPr>
          <a:xfrm>
            <a:off x="5715000" y="1219200"/>
            <a:ext cx="289560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KOREAN WAR</a:t>
            </a:r>
          </a:p>
          <a:p>
            <a:pPr>
              <a:buFont typeface="Arial" pitchFamily="34" charset="0"/>
              <a:buChar char="•"/>
            </a:pPr>
            <a:r>
              <a:rPr lang="en-US" dirty="0" smtClean="0">
                <a:latin typeface="Century Gothic" pitchFamily="34" charset="0"/>
              </a:rPr>
              <a:t>1950-1953 the civil war between North an South Korea </a:t>
            </a:r>
          </a:p>
          <a:p>
            <a:pPr>
              <a:buFont typeface="Arial" pitchFamily="34" charset="0"/>
              <a:buChar char="•"/>
            </a:pPr>
            <a:r>
              <a:rPr lang="en-US" dirty="0" smtClean="0">
                <a:latin typeface="Century Gothic" pitchFamily="34" charset="0"/>
              </a:rPr>
              <a:t>U.S attempted to contain communism by aiding south Korea </a:t>
            </a:r>
          </a:p>
          <a:p>
            <a:pPr>
              <a:buFont typeface="Arial" pitchFamily="34" charset="0"/>
              <a:buChar char="•"/>
            </a:pPr>
            <a:r>
              <a:rPr lang="en-US" dirty="0" smtClean="0">
                <a:latin typeface="Century Gothic" pitchFamily="34" charset="0"/>
              </a:rPr>
              <a:t>Communist government in North </a:t>
            </a:r>
          </a:p>
          <a:p>
            <a:pPr>
              <a:buFont typeface="Arial" pitchFamily="34" charset="0"/>
              <a:buChar char="•"/>
            </a:pPr>
            <a:r>
              <a:rPr lang="en-US" dirty="0" smtClean="0">
                <a:latin typeface="Century Gothic" pitchFamily="34" charset="0"/>
              </a:rPr>
              <a:t>Democratic people's republic in South </a:t>
            </a:r>
          </a:p>
        </p:txBody>
      </p:sp>
      <p:pic>
        <p:nvPicPr>
          <p:cNvPr id="1026" name="Picture 2" descr="http://www.jazjaz.net/wp-content/uploads/2009/08/ChineseCulturalRevolution.jpg">
            <a:hlinkClick r:id="rId2"/>
          </p:cNvPr>
          <p:cNvPicPr>
            <a:picLocks noChangeAspect="1" noChangeArrowheads="1"/>
          </p:cNvPicPr>
          <p:nvPr/>
        </p:nvPicPr>
        <p:blipFill>
          <a:blip r:embed="rId3" cstate="print"/>
          <a:srcRect/>
          <a:stretch>
            <a:fillRect/>
          </a:stretch>
        </p:blipFill>
        <p:spPr bwMode="auto">
          <a:xfrm>
            <a:off x="152400" y="4191000"/>
            <a:ext cx="2971800" cy="2109978"/>
          </a:xfrm>
          <a:prstGeom prst="rect">
            <a:avLst/>
          </a:prstGeom>
          <a:noFill/>
        </p:spPr>
      </p:pic>
      <p:pic>
        <p:nvPicPr>
          <p:cNvPr id="1028" name="Picture 4" descr="http://www.notablebiographies.com/images/uewb_07_img0458.jpg">
            <a:hlinkClick r:id="rId4"/>
          </p:cNvPr>
          <p:cNvPicPr>
            <a:picLocks noChangeAspect="1" noChangeArrowheads="1"/>
          </p:cNvPicPr>
          <p:nvPr/>
        </p:nvPicPr>
        <p:blipFill>
          <a:blip r:embed="rId5" cstate="print"/>
          <a:srcRect/>
          <a:stretch>
            <a:fillRect/>
          </a:stretch>
        </p:blipFill>
        <p:spPr bwMode="auto">
          <a:xfrm>
            <a:off x="3505200" y="1371600"/>
            <a:ext cx="1669845" cy="2043364"/>
          </a:xfrm>
          <a:prstGeom prst="rect">
            <a:avLst/>
          </a:prstGeom>
          <a:noFill/>
        </p:spPr>
      </p:pic>
      <p:sp>
        <p:nvSpPr>
          <p:cNvPr id="8" name="TextBox 7"/>
          <p:cNvSpPr txBox="1"/>
          <p:nvPr/>
        </p:nvSpPr>
        <p:spPr>
          <a:xfrm>
            <a:off x="5791200" y="4419600"/>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latin typeface="Century Gothic" pitchFamily="34" charset="0"/>
              </a:rPr>
              <a:t>38</a:t>
            </a:r>
            <a:r>
              <a:rPr lang="en-US" baseline="30000" dirty="0" smtClean="0">
                <a:solidFill>
                  <a:srgbClr val="FF0000"/>
                </a:solidFill>
                <a:latin typeface="Century Gothic" pitchFamily="34" charset="0"/>
              </a:rPr>
              <a:t>th</a:t>
            </a:r>
            <a:r>
              <a:rPr lang="en-US" dirty="0" smtClean="0">
                <a:solidFill>
                  <a:srgbClr val="FF0000"/>
                </a:solidFill>
                <a:latin typeface="Century Gothic" pitchFamily="34" charset="0"/>
              </a:rPr>
              <a:t> PARALLEL </a:t>
            </a:r>
          </a:p>
          <a:p>
            <a:pPr>
              <a:buFont typeface="Arial" pitchFamily="34" charset="0"/>
              <a:buChar char="•"/>
            </a:pPr>
            <a:r>
              <a:rPr lang="en-US" dirty="0" smtClean="0">
                <a:latin typeface="Century Gothic" pitchFamily="34" charset="0"/>
              </a:rPr>
              <a:t>Divides the Korean peninsula</a:t>
            </a:r>
          </a:p>
        </p:txBody>
      </p:sp>
      <p:pic>
        <p:nvPicPr>
          <p:cNvPr id="21506" name="Picture 2" descr="http://upload.wikimedia.org/wikipedia/commons/thumb/b/bd/Korea_DMZ.svg/681px-Korea_DMZ.svg.png"/>
          <p:cNvPicPr>
            <a:picLocks noChangeAspect="1" noChangeArrowheads="1"/>
          </p:cNvPicPr>
          <p:nvPr/>
        </p:nvPicPr>
        <p:blipFill>
          <a:blip r:embed="rId6" cstate="print"/>
          <a:srcRect/>
          <a:stretch>
            <a:fillRect/>
          </a:stretch>
        </p:blipFill>
        <p:spPr bwMode="auto">
          <a:xfrm>
            <a:off x="6324600" y="5410200"/>
            <a:ext cx="1691312" cy="13337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491</TotalTime>
  <Words>652</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Cold War 1945-1990 USA vs. USSR</vt:lpstr>
      <vt:lpstr>OVERVIEW</vt:lpstr>
      <vt:lpstr>OVERVIEW</vt:lpstr>
      <vt:lpstr>Truman Doctrine</vt:lpstr>
      <vt:lpstr>CUBA AND THE COLD WAR</vt:lpstr>
      <vt:lpstr>CUBA AND THE COLD WAR</vt:lpstr>
      <vt:lpstr>Slide 7</vt:lpstr>
      <vt:lpstr>Cold War Asia</vt:lpstr>
      <vt:lpstr>COLD WAR ASIA</vt:lpstr>
      <vt:lpstr>COLD WAR ASIA</vt:lpstr>
      <vt:lpstr>Slide 11</vt:lpstr>
      <vt:lpstr>Slide 12</vt:lpstr>
      <vt:lpstr>VIETNAM WAR</vt:lpstr>
      <vt:lpstr>VIETNAM WAR</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dc:title>
  <dc:creator>setup</dc:creator>
  <cp:lastModifiedBy>setup</cp:lastModifiedBy>
  <cp:revision>37</cp:revision>
  <dcterms:created xsi:type="dcterms:W3CDTF">2014-03-06T14:50:03Z</dcterms:created>
  <dcterms:modified xsi:type="dcterms:W3CDTF">2014-03-12T18:41:15Z</dcterms:modified>
</cp:coreProperties>
</file>